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4147" r:id="rId2"/>
  </p:sldMasterIdLst>
  <p:notesMasterIdLst>
    <p:notesMasterId r:id="rId36"/>
  </p:notesMasterIdLst>
  <p:handoutMasterIdLst>
    <p:handoutMasterId r:id="rId37"/>
  </p:handoutMasterIdLst>
  <p:sldIdLst>
    <p:sldId id="333" r:id="rId3"/>
    <p:sldId id="326" r:id="rId4"/>
    <p:sldId id="331" r:id="rId5"/>
    <p:sldId id="334" r:id="rId6"/>
    <p:sldId id="357" r:id="rId7"/>
    <p:sldId id="327" r:id="rId8"/>
    <p:sldId id="332" r:id="rId9"/>
    <p:sldId id="328" r:id="rId10"/>
    <p:sldId id="329" r:id="rId11"/>
    <p:sldId id="271" r:id="rId12"/>
    <p:sldId id="272" r:id="rId13"/>
    <p:sldId id="304" r:id="rId14"/>
    <p:sldId id="302" r:id="rId15"/>
    <p:sldId id="305" r:id="rId16"/>
    <p:sldId id="273" r:id="rId17"/>
    <p:sldId id="307" r:id="rId18"/>
    <p:sldId id="308" r:id="rId19"/>
    <p:sldId id="309" r:id="rId20"/>
    <p:sldId id="276" r:id="rId21"/>
    <p:sldId id="306" r:id="rId22"/>
    <p:sldId id="315" r:id="rId23"/>
    <p:sldId id="324" r:id="rId24"/>
    <p:sldId id="338" r:id="rId25"/>
    <p:sldId id="337" r:id="rId26"/>
    <p:sldId id="336" r:id="rId27"/>
    <p:sldId id="358" r:id="rId28"/>
    <p:sldId id="339" r:id="rId29"/>
    <p:sldId id="354" r:id="rId30"/>
    <p:sldId id="341" r:id="rId31"/>
    <p:sldId id="343" r:id="rId32"/>
    <p:sldId id="359" r:id="rId33"/>
    <p:sldId id="360" r:id="rId34"/>
    <p:sldId id="361" r:id="rId35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8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3450" autoAdjust="0"/>
    <p:restoredTop sz="94139" autoAdjust="0"/>
  </p:normalViewPr>
  <p:slideViewPr>
    <p:cSldViewPr>
      <p:cViewPr varScale="1">
        <p:scale>
          <a:sx n="69" d="100"/>
          <a:sy n="69" d="100"/>
        </p:scale>
        <p:origin x="61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59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AA2960-525B-4B6E-9A15-D9299CF45818}" type="datetimeFigureOut">
              <a:rPr lang="en-US" smtClean="0"/>
              <a:t>10/5/2016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1BE263-0179-4178-92FD-28DE97A7B1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66199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6736DADB-7199-49FB-9739-23141F166DEC}" type="datetimeFigureOut">
              <a:rPr lang="en-US"/>
              <a:pPr>
                <a:defRPr/>
              </a:pPr>
              <a:t>10/5/2016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174F2288-4901-4C52-AD81-0AF97FF043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altLang="en-US" dirty="0" smtClean="0"/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87675">
              <a:defRPr sz="39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2906" indent="-309068" defTabSz="987675">
              <a:defRPr sz="39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4593" indent="-246919" defTabSz="987675">
              <a:defRPr sz="39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28430" indent="-246919" defTabSz="987675">
              <a:defRPr sz="39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3946" indent="-246919" defTabSz="987675">
              <a:defRPr sz="39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07705" indent="-246919" defTabSz="987675" eaLnBrk="0" fontAlgn="base" hangingPunct="0">
              <a:spcBef>
                <a:spcPct val="50000"/>
              </a:spcBef>
              <a:spcAft>
                <a:spcPct val="0"/>
              </a:spcAft>
              <a:defRPr sz="39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191464" indent="-246919" defTabSz="987675" eaLnBrk="0" fontAlgn="base" hangingPunct="0">
              <a:spcBef>
                <a:spcPct val="50000"/>
              </a:spcBef>
              <a:spcAft>
                <a:spcPct val="0"/>
              </a:spcAft>
              <a:defRPr sz="39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75222" indent="-246919" defTabSz="987675" eaLnBrk="0" fontAlgn="base" hangingPunct="0">
              <a:spcBef>
                <a:spcPct val="50000"/>
              </a:spcBef>
              <a:spcAft>
                <a:spcPct val="0"/>
              </a:spcAft>
              <a:defRPr sz="39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58980" indent="-246919" defTabSz="987675" eaLnBrk="0" fontAlgn="base" hangingPunct="0">
              <a:spcBef>
                <a:spcPct val="50000"/>
              </a:spcBef>
              <a:spcAft>
                <a:spcPct val="0"/>
              </a:spcAft>
              <a:defRPr sz="39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fld id="{7A076B05-FAA6-4A8D-AB98-3E1E6FFBBA40}" type="slidenum">
              <a:rPr lang="en-US" altLang="en-US" sz="1200" b="0">
                <a:solidFill>
                  <a:prstClr val="black"/>
                </a:solidFill>
              </a:rPr>
              <a:pPr>
                <a:defRPr/>
              </a:pPr>
              <a:t>6</a:t>
            </a:fld>
            <a:endParaRPr lang="en-US" altLang="en-US" sz="1200" b="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36892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altLang="en-US" dirty="0" smtClean="0"/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87675">
              <a:defRPr sz="39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2906" indent="-309068" defTabSz="987675">
              <a:defRPr sz="39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4593" indent="-246919" defTabSz="987675">
              <a:defRPr sz="39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28430" indent="-246919" defTabSz="987675">
              <a:defRPr sz="39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3946" indent="-246919" defTabSz="987675">
              <a:defRPr sz="39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07705" indent="-246919" defTabSz="987675" eaLnBrk="0" fontAlgn="base" hangingPunct="0">
              <a:spcBef>
                <a:spcPct val="50000"/>
              </a:spcBef>
              <a:spcAft>
                <a:spcPct val="0"/>
              </a:spcAft>
              <a:defRPr sz="39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191464" indent="-246919" defTabSz="987675" eaLnBrk="0" fontAlgn="base" hangingPunct="0">
              <a:spcBef>
                <a:spcPct val="50000"/>
              </a:spcBef>
              <a:spcAft>
                <a:spcPct val="0"/>
              </a:spcAft>
              <a:defRPr sz="39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75222" indent="-246919" defTabSz="987675" eaLnBrk="0" fontAlgn="base" hangingPunct="0">
              <a:spcBef>
                <a:spcPct val="50000"/>
              </a:spcBef>
              <a:spcAft>
                <a:spcPct val="0"/>
              </a:spcAft>
              <a:defRPr sz="39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58980" indent="-246919" defTabSz="987675" eaLnBrk="0" fontAlgn="base" hangingPunct="0">
              <a:spcBef>
                <a:spcPct val="50000"/>
              </a:spcBef>
              <a:spcAft>
                <a:spcPct val="0"/>
              </a:spcAft>
              <a:defRPr sz="39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fld id="{7A076B05-FAA6-4A8D-AB98-3E1E6FFBBA40}" type="slidenum">
              <a:rPr lang="en-US" altLang="en-US" sz="1200" b="0">
                <a:solidFill>
                  <a:prstClr val="black"/>
                </a:solidFill>
              </a:rPr>
              <a:pPr>
                <a:defRPr/>
              </a:pPr>
              <a:t>8</a:t>
            </a:fld>
            <a:endParaRPr lang="en-US" altLang="en-US" sz="1200" b="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9516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74F2288-4901-4C52-AD81-0AF97FF04305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4665F0-4C60-4891-93DC-FA0CED940863}" type="datetimeFigureOut">
              <a:rPr lang="en-US"/>
              <a:pPr>
                <a:defRPr/>
              </a:pPr>
              <a:t>10/5/2016</a:t>
            </a:fld>
            <a:endParaRPr lang="en-US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2E92A0-D473-4AEE-8879-686930BA0D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B2DAEB-634E-4318-8BB3-A02D528A13D2}" type="datetimeFigureOut">
              <a:rPr lang="en-US"/>
              <a:pPr>
                <a:defRPr/>
              </a:pPr>
              <a:t>10/5/2016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712C4D-DB45-41A4-AA8D-6A33658239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D0111F-6682-4DD0-AA18-996B2E50B9F7}" type="datetimeFigureOut">
              <a:rPr lang="en-US"/>
              <a:pPr>
                <a:defRPr/>
              </a:pPr>
              <a:t>10/5/2016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61C1AA-1B74-4F44-9AE4-4B0AD0C097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04665F0-4C60-4891-93DC-FA0CED940863}" type="datetimeFigureOut">
              <a:rPr lang="en-US" smtClean="0"/>
              <a:pPr>
                <a:defRPr/>
              </a:pPr>
              <a:t>10/5/2016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2E92A0-D473-4AEE-8879-686930BA0D2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D2056D-CD36-48E9-821F-1969B131368C}" type="datetimeFigureOut">
              <a:rPr lang="en-US" smtClean="0"/>
              <a:pPr>
                <a:defRPr/>
              </a:pPr>
              <a:t>10/5/2016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E9FBFF-B2A3-4A90-AA34-07CA3321DBF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98DE65B-D62D-4D8F-88C9-5171C6F31373}" type="datetimeFigureOut">
              <a:rPr lang="en-US" smtClean="0"/>
              <a:pPr>
                <a:defRPr/>
              </a:pPr>
              <a:t>10/5/2016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93CF75-AFB8-48A6-A496-B6617F4C75B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4C8AB3-9758-42C8-9C34-B7C8779ADBEA}" type="datetimeFigureOut">
              <a:rPr lang="en-US" smtClean="0"/>
              <a:pPr>
                <a:defRPr/>
              </a:pPr>
              <a:t>10/5/2016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92BBE8-462A-4349-814D-B21B69179EA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7CC1FA4-CD4C-460D-B0FA-F6ED801989EF}" type="datetimeFigureOut">
              <a:rPr lang="en-US" smtClean="0"/>
              <a:pPr>
                <a:defRPr/>
              </a:pPr>
              <a:t>10/5/2016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E1FC85-F9A4-441B-B644-5463056EB50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6688E84-8C04-4720-B0FC-C0E7101DFFDD}" type="datetimeFigureOut">
              <a:rPr lang="en-US" smtClean="0"/>
              <a:pPr>
                <a:defRPr/>
              </a:pPr>
              <a:t>10/5/2016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B4163B-B474-416A-A4D4-2E30D3B0309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58E59A0-E334-4DAF-9FD5-15FF7586FF49}" type="datetimeFigureOut">
              <a:rPr lang="en-US" smtClean="0"/>
              <a:pPr>
                <a:defRPr/>
              </a:pPr>
              <a:t>10/5/2016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E4CC4C-E431-46DF-8BB7-97B6E9CB97D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AF77C5-106E-44E9-9C6A-9BE92148A4B4}" type="datetimeFigureOut">
              <a:rPr lang="en-US" smtClean="0"/>
              <a:pPr>
                <a:defRPr/>
              </a:pPr>
              <a:t>10/5/2016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68D8F9-E97A-480E-859A-79D6FD6E91A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D2056D-CD36-48E9-821F-1969B131368C}" type="datetimeFigureOut">
              <a:rPr lang="en-US"/>
              <a:pPr>
                <a:defRPr/>
              </a:pPr>
              <a:t>10/5/2016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E9FBFF-B2A3-4A90-AA34-07CA3321DB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F3631A-2033-460A-8851-EE339D71F835}" type="datetimeFigureOut">
              <a:rPr lang="en-US" smtClean="0"/>
              <a:pPr>
                <a:defRPr/>
              </a:pPr>
              <a:t>10/5/2016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E866A6-53CF-4621-8E3F-D9924DA3E45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3B2DAEB-634E-4318-8BB3-A02D528A13D2}" type="datetimeFigureOut">
              <a:rPr lang="en-US" smtClean="0"/>
              <a:pPr>
                <a:defRPr/>
              </a:pPr>
              <a:t>10/5/2016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712C4D-DB45-41A4-AA8D-6A336582392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0D0111F-6682-4DD0-AA18-996B2E50B9F7}" type="datetimeFigureOut">
              <a:rPr lang="en-US" smtClean="0"/>
              <a:pPr>
                <a:defRPr/>
              </a:pPr>
              <a:t>10/5/2016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61C1AA-1B74-4F44-9AE4-4B0AD0C097E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8DE65B-D62D-4D8F-88C9-5171C6F31373}" type="datetimeFigureOut">
              <a:rPr lang="en-US"/>
              <a:pPr>
                <a:defRPr/>
              </a:pPr>
              <a:t>10/5/2016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93CF75-AFB8-48A6-A496-B6617F4C75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C8AB3-9758-42C8-9C34-B7C8779ADBEA}" type="datetimeFigureOut">
              <a:rPr lang="en-US"/>
              <a:pPr>
                <a:defRPr/>
              </a:pPr>
              <a:t>10/5/2016</a:t>
            </a:fld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92BBE8-462A-4349-814D-B21B69179E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C1FA4-CD4C-460D-B0FA-F6ED801989EF}" type="datetimeFigureOut">
              <a:rPr lang="en-US"/>
              <a:pPr>
                <a:defRPr/>
              </a:pPr>
              <a:t>10/5/2016</a:t>
            </a:fld>
            <a:endParaRPr lang="en-US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E1FC85-F9A4-441B-B644-5463056EB5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88E84-8C04-4720-B0FC-C0E7101DFFDD}" type="datetimeFigureOut">
              <a:rPr lang="en-US"/>
              <a:pPr>
                <a:defRPr/>
              </a:pPr>
              <a:t>10/5/2016</a:t>
            </a:fld>
            <a:endParaRPr lang="en-US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B4163B-B474-416A-A4D4-2E30D3B030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8E59A0-E334-4DAF-9FD5-15FF7586FF49}" type="datetimeFigureOut">
              <a:rPr lang="en-US"/>
              <a:pPr>
                <a:defRPr/>
              </a:pPr>
              <a:t>10/5/2016</a:t>
            </a:fld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E4CC4C-E431-46DF-8BB7-97B6E9CB97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AF77C5-106E-44E9-9C6A-9BE92148A4B4}" type="datetimeFigureOut">
              <a:rPr lang="en-US"/>
              <a:pPr>
                <a:defRPr/>
              </a:pPr>
              <a:t>10/5/2016</a:t>
            </a:fld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68D8F9-E97A-480E-859A-79D6FD6E91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ight Triangle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F3631A-2033-460A-8851-EE339D71F835}" type="datetimeFigureOut">
              <a:rPr lang="en-US"/>
              <a:pPr>
                <a:defRPr/>
              </a:pPr>
              <a:t>10/5/2016</a:t>
            </a:fld>
            <a:endParaRPr 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E866A6-53CF-4621-8E3F-D9924DA3E4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79A6FAFC-0474-4212-9C6B-34A958B55842}" type="datetimeFigureOut">
              <a:rPr lang="en-US"/>
              <a:pPr>
                <a:defRPr/>
              </a:pPr>
              <a:t>10/5/2016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1D18536-4088-4D9E-8923-D25E9884B6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3" r:id="rId1"/>
    <p:sldLayoutId id="2147484135" r:id="rId2"/>
    <p:sldLayoutId id="2147484144" r:id="rId3"/>
    <p:sldLayoutId id="2147484136" r:id="rId4"/>
    <p:sldLayoutId id="2147484137" r:id="rId5"/>
    <p:sldLayoutId id="2147484138" r:id="rId6"/>
    <p:sldLayoutId id="2147484139" r:id="rId7"/>
    <p:sldLayoutId id="2147484140" r:id="rId8"/>
    <p:sldLayoutId id="2147484145" r:id="rId9"/>
    <p:sldLayoutId id="2147484141" r:id="rId10"/>
    <p:sldLayoutId id="21474841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9A6FAFC-0474-4212-9C6B-34A958B55842}" type="datetimeFigureOut">
              <a:rPr lang="en-US" smtClean="0"/>
              <a:pPr>
                <a:defRPr/>
              </a:pPr>
              <a:t>10/5/2016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1D18536-4088-4D9E-8923-D25E9884B6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8" r:id="rId1"/>
    <p:sldLayoutId id="2147484149" r:id="rId2"/>
    <p:sldLayoutId id="2147484150" r:id="rId3"/>
    <p:sldLayoutId id="2147484151" r:id="rId4"/>
    <p:sldLayoutId id="2147484152" r:id="rId5"/>
    <p:sldLayoutId id="2147484153" r:id="rId6"/>
    <p:sldLayoutId id="2147484154" r:id="rId7"/>
    <p:sldLayoutId id="2147484155" r:id="rId8"/>
    <p:sldLayoutId id="2147484156" r:id="rId9"/>
    <p:sldLayoutId id="2147484157" r:id="rId10"/>
    <p:sldLayoutId id="214748415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5.jpeg"/><Relationship Id="rId2" Type="http://schemas.openxmlformats.org/officeDocument/2006/relationships/hyperlink" Target="http://www.google.com/url?sa=i&amp;rct=j&amp;q=Lemonade+stand&amp;source=images&amp;cd=&amp;cad=rja&amp;docid=mFbgv9bhOm2VZM&amp;tbnid=FbDp2l4e3xR8YM:&amp;ved=&amp;url=http://theheddings.blogspot.com/2011/05/onecupoflemonadeatatime.html&amp;ei=JmQuUc-cIoL48wSur4CQBw&amp;bvm=bv.42965579,d.eWU&amp;psig=AFQjCNFZb94f44zIERLzxS9AJ3SuCxPLZQ&amp;ust=1362081190897237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google.com/url?sa=i&amp;rct=j&amp;q=money&amp;source=images&amp;cd=&amp;cad=rja&amp;docid=9iOKaB3aPaddNM&amp;tbnid=HzBtCipplDvNaM:&amp;ved=0CAUQjRw&amp;url=/url?sa=i&amp;rct=j&amp;q=money&amp;source=images&amp;cd=&amp;docid=9iOKaB3aPaddNM&amp;tbnid=HzBtCipplDvNaM:&amp;ved=&amp;url=http://www.lietaer.com/2010/09/what-is-money/&amp;ei=DGouUbnpM4Le8wTOroGgCw&amp;bvm=bv.42965579,d.eWU&amp;psig=AFQjCNEJt5aUVVxI-gJ_sgZnPhtWL0fS5A&amp;ust=1362082701107380&amp;ei=RmouUanhBY6e9QTX9oD4Bg&amp;bvm=bv.42965579,d.eWU&amp;psig=AFQjCNEJt5aUVVxI-gJ_sgZnPhtWL0fS5A&amp;ust=1362082701107380" TargetMode="External"/><Relationship Id="rId5" Type="http://schemas.openxmlformats.org/officeDocument/2006/relationships/image" Target="../media/image14.jpeg"/><Relationship Id="rId4" Type="http://schemas.openxmlformats.org/officeDocument/2006/relationships/hyperlink" Target="http://www.google.com/url?sa=i&amp;rct=j&amp;q=person+drinking&amp;source=images&amp;cd=&amp;cad=rja&amp;docid=oW0ot42FLwkqVM&amp;tbnid=YesdAK5UL5T8KM:&amp;ved=0CAUQjRw&amp;url=http://www.godswater.in/?page_id=80&amp;ei=R2guUemWLoSu9AT5iICwDQ&amp;bvm=bv.42965579,d.eWU&amp;psig=AFQjCNFuo4YPDWcFGqF7RQkICJSVFQ_7qA&amp;ust=1362082217618799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www.google.com/url?sa=i&amp;rct=j&amp;q=Lemonade+stand&amp;source=images&amp;cd=&amp;cad=rja&amp;docid=mFbgv9bhOm2VZM&amp;tbnid=FbDp2l4e3xR8YM:&amp;ved=&amp;url=http://theheddings.blogspot.com/2011/05/onecupoflemonadeatatime.html&amp;ei=JmQuUc-cIoL48wSur4CQBw&amp;bvm=bv.42965579,d.eWU&amp;psig=AFQjCNFZb94f44zIERLzxS9AJ3SuCxPLZQ&amp;ust=1362081190897237" TargetMode="Externa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hyperlink" Target="http://www.google.com/url?sa=i&amp;rct=j&amp;q=slip+person&amp;source=images&amp;cd=&amp;cad=rja&amp;docid=6svNJgApCBAu1M&amp;tbnid=29Abgd-LALUebM:&amp;ved=0CAUQjRw&amp;url=http://www.tranlawpc.com/slip-and-fall/&amp;ei=ImUuUcfCHYui8ASRrYHgBg&amp;bvm=bv.42965579,d.eWU&amp;psig=AFQjCNHwzvMuPzVu-M_z03ugLT6tAtHyWg&amp;ust=1362081418825841" TargetMode="Externa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hyperlink" Target="http://www.google.com/url?sa=i&amp;rct=j&amp;q=slip+person&amp;source=images&amp;cd=&amp;cad=rja&amp;docid=i7E3uESgUUuo4M&amp;tbnid=mNVVPFDdbffxwM:&amp;ved=0CAUQjRw&amp;url=http://www.losangelespersonalinjuryattorney.net/slip-and-fall-accidents/&amp;ei=QGUuUaKSI4vc8ATtu4HgBA&amp;bvm=bv.42965579,d.eWU&amp;psig=AFQjCNHwzvMuPzVu-M_z03ugLT6tAtHyWg&amp;ust=1362081418825841" TargetMode="External"/><Relationship Id="rId2" Type="http://schemas.openxmlformats.org/officeDocument/2006/relationships/hyperlink" Target="http://www.google.com/url?sa=i&amp;rct=j&amp;q=Lemonade+stand&amp;source=images&amp;cd=&amp;cad=rja&amp;docid=mFbgv9bhOm2VZM&amp;tbnid=FbDp2l4e3xR8YM:&amp;ved=&amp;url=http://theheddings.blogspot.com/2011/05/onecupoflemonadeatatime.html&amp;ei=JmQuUc-cIoL48wSur4CQBw&amp;bvm=bv.42965579,d.eWU&amp;psig=AFQjCNFZb94f44zIERLzxS9AJ3SuCxPLZQ&amp;ust=1362081190897237" TargetMode="Externa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hyperlink" Target="http://www.google.com/url?sa=i&amp;rct=j&amp;q=slip+person&amp;source=images&amp;cd=&amp;cad=rja&amp;docid=6svNJgApCBAu1M&amp;tbnid=29Abgd-LALUebM:&amp;ved=0CAUQjRw&amp;url=http://www.tranlawpc.com/slip-and-fall/&amp;ei=ImUuUcfCHYui8ASRrYHgBg&amp;bvm=bv.42965579,d.eWU&amp;psig=AFQjCNHwzvMuPzVu-M_z03ugLT6tAtHyWg&amp;ust=1362081418825841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hyperlink" Target="http://www.google.com/url?sa=i&amp;rct=j&amp;q=donantonios+pizza&amp;source=images&amp;cd=&amp;cad=rja&amp;docid=-9sTA7Si1YuI8M&amp;tbnid=YPlxqEoUPOdmoM:&amp;ved=0CAUQjRw&amp;url=http://midtownlunch.com/category/don-antonio/&amp;ei=-pQvUZ66D4y49gTPsICQCA&amp;bvm=bv.43148975,d.eWU&amp;psig=AFQjCNFDEcsNuv_1K5WtHDrcM1FUsdXMxQ&amp;ust=1362159211828973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url?sa=i&amp;rct=j&amp;q=donantonios+pizza&amp;source=images&amp;cd=&amp;cad=rja&amp;docid=-9sTA7Si1YuI8M&amp;tbnid=YPlxqEoUPOdmoM:&amp;ved=0CAUQjRw&amp;url=http://midtownlunch.com/category/don-antonio/&amp;ei=-pQvUZ66D4y49gTPsICQCA&amp;bvm=bv.43148975,d.eWU&amp;psig=AFQjCNFDEcsNuv_1K5WtHDrcM1FUsdXMxQ&amp;ust=1362159211828973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hyperlink" Target="http://www.google.com/url?sa=i&amp;source=images&amp;cd=&amp;cad=rja&amp;docid=jN6R8BEHMAo9IM&amp;tbnid=7oKRMle456jOoM:&amp;ved=0CAgQjRwwADgM&amp;url=http://ny.eater.com/tags/don-antonio&amp;ei=9JQvUbK9GYKG9QT8-oGwCw&amp;psig=AFQjCNFiFWvFc7cZrIotvFm2LmRFuX8jGQ&amp;ust=1362159220465966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url?sa=i&amp;rct=j&amp;q=articles+of+partnership&amp;source=images&amp;cd=&amp;cad=rja&amp;docid=MOuLX6THiTSXRM&amp;tbnid=rb27S6KWUVbkNM:&amp;ved=0CAUQjRw&amp;url=/url?sa=i&amp;rct=j&amp;q=articles+of+partnership&amp;source=images&amp;cd=&amp;cad=rja&amp;docid=MOuLX6THiTSXRM&amp;tbnid=rb27S6KWUVbkNM:&amp;ved=&amp;url=http://thebrazilbusiness.com/article/what-is-contrato-social&amp;ei=ANEwUfmBJoTa9ASe6ICIDg&amp;bvm=bv.43148975,d.eWU&amp;psig=AFQjCNGwrzbIur2_I0iLSZPJZyi9KRDLPQ&amp;ust=1362240128900747&amp;ei=NNEwUeyVFYXk9ATmiYDIBg&amp;bvm=bv.43148975,d.eWU&amp;psig=AFQjCNGwrzbIur2_I0iLSZPJZyi9KRDLPQ&amp;ust=1362240128900747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hyperlink" Target="http://www.google.com/url?sa=i&amp;rct=j&amp;q=partnership&amp;source=images&amp;cd=&amp;cad=rja&amp;docid=nbPgfzKSSQUHWM&amp;tbnid=6VQzDUhXss4hwM:&amp;ved=0CAUQjRw&amp;url=http://john-shea.net/joint-venture-partnership/&amp;ei=gtEwUfynBYn-9QT5woGACA&amp;bvm=bv.43148975,d.eWU&amp;psig=AFQjCNHOLLusUqGZZZ5BOOxqiTE6fIChFg&amp;ust=1362240250844208" TargetMode="External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1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oogle.com/url?sa=i&amp;rct=j&amp;q=people+cartoons&amp;source=images&amp;cd=&amp;cad=rja&amp;docid=6ZGisbQSxPQ6xM&amp;tbnid=3r6v_lSGKwMPxM:&amp;ved=0CAUQjRw&amp;url=http://azmega.com/vector/cartoon-white-collar-people.html&amp;ei=3ZUvUcvyLYe09QTYvYHoCQ&amp;bvm=bv.43148975,d.eWU&amp;psig=AFQjCNGxi6SxpolDrYG3-3p09RdKNhLYMQ&amp;ust=1362159442741320" TargetMode="External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4.jpeg"/><Relationship Id="rId2" Type="http://schemas.openxmlformats.org/officeDocument/2006/relationships/hyperlink" Target="http://www.google.com/url?sa=i&amp;rct=j&amp;q=fall+treadmill&amp;source=images&amp;cd=&amp;cad=rja&amp;docid=AivVK9Nj_ZD48M&amp;tbnid=bv4RdtRYuHgSqM:&amp;ved=0CAUQjRw&amp;url=http://thisisahorribleidea.blogspot.com/2010/01/winter-does-not-agree-with-me.html&amp;ei=SWwuUZuGIoTa8AT8n4DoDQ&amp;bvm=bv.42965579,d.eWU&amp;psig=AFQjCNE1MN1RHAUJw8ycGbsUXZ1yOTABDQ&amp;ust=1362083186910897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google.com/url?sa=i&amp;rct=j&amp;q=fall+treadmill&amp;source=images&amp;cd=&amp;cad=rja&amp;docid=-U84F66ZY3oNuM&amp;tbnid=_ex9cbOvgoWwtM:&amp;ved=0CAUQjRw&amp;url=http://glimpseintomidlife.blogspot.com/2010_08_01_archive.html&amp;ei=LWwuUeO7ApCu8QT4iIH4Cg&amp;bvm=bv.42965579,d.eWU&amp;psig=AFQjCNE1MN1RHAUJw8ycGbsUXZ1yOTABDQ&amp;ust=1362083186910897" TargetMode="External"/><Relationship Id="rId5" Type="http://schemas.openxmlformats.org/officeDocument/2006/relationships/image" Target="../media/image33.jpeg"/><Relationship Id="rId4" Type="http://schemas.openxmlformats.org/officeDocument/2006/relationships/hyperlink" Target="http://www.google.com/url?sa=i&amp;rct=j&amp;q=sams+club&amp;source=images&amp;cd=&amp;cad=rja&amp;docid=xz02P3gUhwoPHM&amp;tbnid=ExgrmQQ99RDIrM:&amp;ved=0CAUQjRw&amp;url=http://downtownbismarck.com/member-directory/sams-club&amp;ei=b2wuUcKjE4S09gTG34DoAw&amp;bvm=bv.42965579,d.eWU&amp;psig=AFQjCNG8C6G0V506v02HFTvdhMB_iSoX8w&amp;ust=1362083293761159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hyperlink" Target="http://www.google.com/url?sa=i&amp;rct=j&amp;q=mcdonalds+coffee+burn&amp;source=images&amp;cd=&amp;cad=rja&amp;docid=OSuT31_LsrRGiM&amp;tbnid=dC8dml3lWSZsdM:&amp;ved=0CAUQjRw&amp;url=http://failsafebydesign.com/2012/05/17/dont-cry-over-spilled-coffee/&amp;ei=7Ns0UfDfLJGI9ATFy4AY&amp;bvm=bv.43148975,d.eWU&amp;psig=AFQjCNHgK5nmSmZco3VhpjxwOxIpx43T_A&amp;ust=1362505052170318" TargetMode="Externa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6.png"/><Relationship Id="rId4" Type="http://schemas.openxmlformats.org/officeDocument/2006/relationships/hyperlink" Target="http://www.google.com/url?sa=i&amp;rct=j&amp;q=mcdonalds+coffee&amp;source=images&amp;cd=&amp;cad=rja&amp;docid=UEIFWD-Qm9rwUM&amp;tbnid=NamDYcIOYV8UmM:&amp;ved=0CAUQjRw&amp;url=http://www.mcdonalds.com/us/en/food/product_nutrition.beverages.234.coffee-small.html&amp;ei=CNw0UcuRBoaa9QST9IHAAw&amp;bvm=bv.43148975,d.eWU&amp;psig=AFQjCNGz3LErAMCoB5g2vkjuXeBwZMs6MQ&amp;ust=1362505042871306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url?sa=i&amp;rct=j&amp;q=&amp;esrc=s&amp;source=images&amp;cd=&amp;cad=rja&amp;uact=8&amp;ved=0CAcQjRxqFQoTCKH2t57-pccCFYRJkgodTlkLHw&amp;url=http://www.investopedia.com/terms/p/productionpossibilityfrontier.asp&amp;ei=poPMVaGLCYSTyQTOsq34AQ&amp;bvm=bv.99804247,d.aWw&amp;psig=AFQjCNF_p7G940JeThAsg2ijH9nkh0nzOw&amp;ust=1439552797387161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78984" y="2967335"/>
            <a:ext cx="518603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Microeconomics</a:t>
            </a:r>
          </a:p>
          <a:p>
            <a:pPr algn="ctr"/>
            <a:r>
              <a:rPr lang="en-US" sz="5400" dirty="0">
                <a:ln w="0"/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</a:rPr>
              <a:t>4</a:t>
            </a:r>
            <a:endParaRPr lang="en-US" sz="5400" b="0" cap="none" spc="0" dirty="0">
              <a:ln w="0"/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318657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685800" y="762000"/>
            <a:ext cx="8229600" cy="533400"/>
          </a:xfrm>
        </p:spPr>
        <p:txBody>
          <a:bodyPr/>
          <a:lstStyle/>
          <a:p>
            <a:pPr eaLnBrk="1" hangingPunct="1"/>
            <a:r>
              <a:rPr lang="en-US" sz="4000" dirty="0" smtClean="0"/>
              <a:t>Business Organizations	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0" y="1173163"/>
            <a:ext cx="8839200" cy="2103437"/>
          </a:xfrm>
        </p:spPr>
        <p:txBody>
          <a:bodyPr/>
          <a:lstStyle/>
          <a:p>
            <a:pPr eaLnBrk="1" hangingPunct="1">
              <a:defRPr/>
            </a:pPr>
            <a:r>
              <a:rPr lang="en-US" sz="1800" dirty="0" smtClean="0">
                <a:solidFill>
                  <a:srgbClr val="002060"/>
                </a:solidFill>
                <a:latin typeface="+mj-lt"/>
              </a:rPr>
              <a:t>Business organization (firm) – establishment formed to bring goods and services to the market</a:t>
            </a:r>
            <a:endParaRPr lang="en-US" sz="1800" dirty="0" smtClean="0">
              <a:latin typeface="+mj-lt"/>
            </a:endParaRPr>
          </a:p>
          <a:p>
            <a:pPr marL="547687" lvl="2" indent="-273050" eaLnBrk="1" hangingPunct="1">
              <a:buClr>
                <a:srgbClr val="0BD0D9"/>
              </a:buClr>
              <a:buSzPct val="95000"/>
              <a:defRPr/>
            </a:pPr>
            <a:r>
              <a:rPr lang="en-US" sz="180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3 types – 1) Sole proprietorship, 2) Partnership, 3)Corporation</a:t>
            </a:r>
          </a:p>
          <a:p>
            <a:pPr lvl="1" eaLnBrk="1" hangingPunct="1">
              <a:defRPr/>
            </a:pPr>
            <a:r>
              <a:rPr lang="en-US" sz="1800" dirty="0" smtClean="0">
                <a:solidFill>
                  <a:srgbClr val="C00000"/>
                </a:solidFill>
                <a:latin typeface="+mj-lt"/>
              </a:rPr>
              <a:t>How do they differ? </a:t>
            </a:r>
          </a:p>
          <a:p>
            <a:pPr lvl="2" eaLnBrk="1" hangingPunct="1">
              <a:defRPr/>
            </a:pPr>
            <a:r>
              <a:rPr lang="en-US" sz="1500" dirty="0" smtClean="0">
                <a:solidFill>
                  <a:srgbClr val="7030A0"/>
                </a:solidFill>
                <a:latin typeface="+mj-lt"/>
              </a:rPr>
              <a:t>Each has different structures and levels of liability (responsibility)</a:t>
            </a:r>
          </a:p>
          <a:p>
            <a:pPr eaLnBrk="1" hangingPunct="1">
              <a:defRPr/>
            </a:pPr>
            <a:r>
              <a:rPr lang="en-US" sz="1800" dirty="0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Liability – legal obligation to pay debts/injury settlements incurred by the business</a:t>
            </a:r>
          </a:p>
          <a:p>
            <a:pPr eaLnBrk="1" hangingPunct="1">
              <a:defRPr/>
            </a:pPr>
            <a:r>
              <a:rPr lang="en-US" sz="1800" dirty="0" smtClean="0">
                <a:solidFill>
                  <a:srgbClr val="7030A0"/>
                </a:solidFill>
                <a:latin typeface="+mj-lt"/>
              </a:rPr>
              <a:t>Each are engaged in bringing goods, services, or both to consumers in the market</a:t>
            </a:r>
          </a:p>
        </p:txBody>
      </p:sp>
      <p:pic>
        <p:nvPicPr>
          <p:cNvPr id="13319" name="Picture 7" descr="http://www.myownbusiness.org/images/BussOrganizat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05600" y="3429000"/>
            <a:ext cx="1661160" cy="30202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321" name="Picture 9" descr="http://www.iti.gov.nt.ca/businesseconomicdevelopment/i/bizp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733800"/>
            <a:ext cx="3209434" cy="2819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323" name="Picture 11" descr="http://vig-fp.prenhall.com/bigcovers/0929563522.jpg"/>
          <p:cNvPicPr>
            <a:picLocks noChangeAspect="1" noChangeArrowheads="1"/>
          </p:cNvPicPr>
          <p:nvPr/>
        </p:nvPicPr>
        <p:blipFill>
          <a:blip r:embed="rId4" cstate="print"/>
          <a:srcRect b="9621"/>
          <a:stretch>
            <a:fillRect/>
          </a:stretch>
        </p:blipFill>
        <p:spPr bwMode="auto">
          <a:xfrm>
            <a:off x="3810000" y="3657600"/>
            <a:ext cx="2070991" cy="2895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 bldLvl="5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381000" y="1325563"/>
            <a:ext cx="8839200" cy="4389437"/>
          </a:xfrm>
        </p:spPr>
        <p:txBody>
          <a:bodyPr/>
          <a:lstStyle/>
          <a:p>
            <a:pPr eaLnBrk="1" hangingPunct="1">
              <a:defRPr/>
            </a:pPr>
            <a:r>
              <a:rPr lang="en-US" sz="2000" dirty="0" smtClean="0">
                <a:solidFill>
                  <a:srgbClr val="002060"/>
                </a:solidFill>
                <a:latin typeface="+mj-lt"/>
              </a:rPr>
              <a:t>Sole proprietorship – a business owned by one person</a:t>
            </a:r>
          </a:p>
          <a:p>
            <a:pPr lvl="1" eaLnBrk="1" hangingPunct="1">
              <a:defRPr/>
            </a:pPr>
            <a:r>
              <a:rPr lang="en-US" sz="2000" dirty="0" smtClean="0">
                <a:solidFill>
                  <a:srgbClr val="7030A0"/>
                </a:solidFill>
                <a:latin typeface="+mj-lt"/>
              </a:rPr>
              <a:t>Most common type of business organization</a:t>
            </a:r>
          </a:p>
          <a:p>
            <a:pPr lvl="1" eaLnBrk="1" hangingPunct="1">
              <a:defRPr/>
            </a:pPr>
            <a:r>
              <a:rPr lang="en-US" sz="2000" dirty="0" smtClean="0">
                <a:solidFill>
                  <a:srgbClr val="0070C0"/>
                </a:solidFill>
                <a:latin typeface="+mj-lt"/>
              </a:rPr>
              <a:t>75% of all businesses are sole proprietorships in the U.S.</a:t>
            </a:r>
          </a:p>
        </p:txBody>
      </p:sp>
      <p:sp>
        <p:nvSpPr>
          <p:cNvPr id="8195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sz="4000" dirty="0" smtClean="0"/>
              <a:t>Sole Proprietor</a:t>
            </a:r>
          </a:p>
        </p:txBody>
      </p:sp>
      <p:pic>
        <p:nvPicPr>
          <p:cNvPr id="8196" name="Picture 11" descr="http://www.thesole.com/images/headers/index.jpg"/>
          <p:cNvPicPr>
            <a:picLocks noChangeAspect="1" noChangeArrowheads="1"/>
          </p:cNvPicPr>
          <p:nvPr/>
        </p:nvPicPr>
        <p:blipFill>
          <a:blip r:embed="rId2" cstate="print"/>
          <a:srcRect b="25000"/>
          <a:stretch>
            <a:fillRect/>
          </a:stretch>
        </p:blipFill>
        <p:spPr bwMode="auto">
          <a:xfrm>
            <a:off x="1409700" y="5638800"/>
            <a:ext cx="59817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8"/>
          <p:cNvPicPr>
            <a:picLocks noChangeAspect="1" noChangeArrowheads="1"/>
          </p:cNvPicPr>
          <p:nvPr/>
        </p:nvPicPr>
        <p:blipFill>
          <a:blip r:embed="rId3" cstate="print"/>
          <a:srcRect l="4688" t="16667" r="63281" b="48958"/>
          <a:stretch>
            <a:fillRect/>
          </a:stretch>
        </p:blipFill>
        <p:spPr bwMode="auto">
          <a:xfrm>
            <a:off x="457200" y="2514600"/>
            <a:ext cx="3505200" cy="28209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203" name="Picture 11" descr="http://www.cgacheer.com/Coastal_Ga_Athletics/CGA_files/DSC_92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5800" y="2590800"/>
            <a:ext cx="3657600" cy="2800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 bldLvl="5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4.bp.blogspot.com/-zJNJV80nux4/TdSJ6dOkp7I/AAAAAAAACN8/NcdWd-TLWz4/s1600/LemonadeStand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28600"/>
            <a:ext cx="3949262" cy="4800600"/>
          </a:xfrm>
          <a:prstGeom prst="rect">
            <a:avLst/>
          </a:prstGeom>
          <a:noFill/>
        </p:spPr>
      </p:pic>
      <p:pic>
        <p:nvPicPr>
          <p:cNvPr id="58372" name="Picture 4" descr="http://www.godswater.in/wp-content/uploads/2011/11/drinking-gods-water1-300x272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52999" y="914400"/>
            <a:ext cx="3781985" cy="3429000"/>
          </a:xfrm>
          <a:prstGeom prst="rect">
            <a:avLst/>
          </a:prstGeom>
          <a:noFill/>
        </p:spPr>
      </p:pic>
      <p:pic>
        <p:nvPicPr>
          <p:cNvPr id="4" name="Picture 6" descr="http://www.lietaer.com/wp-content/uploads/2010/09/money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24400" y="609600"/>
            <a:ext cx="4267200" cy="4267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4.bp.blogspot.com/-zJNJV80nux4/TdSJ6dOkp7I/AAAAAAAACN8/NcdWd-TLWz4/s1600/LemonadeStand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28600"/>
            <a:ext cx="3949262" cy="4800600"/>
          </a:xfrm>
          <a:prstGeom prst="rect">
            <a:avLst/>
          </a:prstGeom>
          <a:noFill/>
        </p:spPr>
      </p:pic>
      <p:pic>
        <p:nvPicPr>
          <p:cNvPr id="1030" name="Picture 6" descr="http://www.tranlawpc.com/wp-content/uploads/2012/06/slip-and-fall-pic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00708" y="2133600"/>
            <a:ext cx="4043292" cy="3181350"/>
          </a:xfrm>
          <a:prstGeom prst="rect">
            <a:avLst/>
          </a:prstGeom>
          <a:noFill/>
        </p:spPr>
      </p:pic>
      <p:pic>
        <p:nvPicPr>
          <p:cNvPr id="1028" name="Picture 4" descr="http://t0.gstatic.com/images?q=tbn:ANd9GcQMqeK7rxiDuqzz85ZW8xS8pepFpNPGpYse03aWbz1UF78RF1no:thumbs.ifood.tv/files/images/editor/images/lemon-peel-bsp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81600" y="4114800"/>
            <a:ext cx="804472" cy="533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4.bp.blogspot.com/-zJNJV80nux4/TdSJ6dOkp7I/AAAAAAAACN8/NcdWd-TLWz4/s1600/LemonadeStand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28600"/>
            <a:ext cx="3949262" cy="4800600"/>
          </a:xfrm>
          <a:prstGeom prst="rect">
            <a:avLst/>
          </a:prstGeom>
          <a:noFill/>
        </p:spPr>
      </p:pic>
      <p:pic>
        <p:nvPicPr>
          <p:cNvPr id="1030" name="Picture 6" descr="http://www.tranlawpc.com/wp-content/uploads/2012/06/slip-and-fall-pic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00708" y="2133600"/>
            <a:ext cx="4043292" cy="3181350"/>
          </a:xfrm>
          <a:prstGeom prst="rect">
            <a:avLst/>
          </a:prstGeom>
          <a:noFill/>
        </p:spPr>
      </p:pic>
      <p:pic>
        <p:nvPicPr>
          <p:cNvPr id="1028" name="Picture 4" descr="http://t0.gstatic.com/images?q=tbn:ANd9GcQMqeK7rxiDuqzz85ZW8xS8pepFpNPGpYse03aWbz1UF78RF1no:thumbs.ifood.tv/files/images/editor/images/lemon-peel-bsp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81600" y="4114800"/>
            <a:ext cx="804472" cy="533400"/>
          </a:xfrm>
          <a:prstGeom prst="rect">
            <a:avLst/>
          </a:prstGeom>
          <a:noFill/>
        </p:spPr>
      </p:pic>
      <p:pic>
        <p:nvPicPr>
          <p:cNvPr id="1032" name="Picture 8" descr="http://www.losangelespersonalinjuryattorney.net/wp-content/uploads/2012/03/los-angeles-slip-and-fall-attorney.jpg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29200" y="0"/>
            <a:ext cx="3205655" cy="2133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sz="4800" dirty="0" smtClean="0"/>
              <a:t>Partnership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>
          <a:xfrm>
            <a:off x="0" y="1173163"/>
            <a:ext cx="9144000" cy="4389437"/>
          </a:xfrm>
        </p:spPr>
        <p:txBody>
          <a:bodyPr/>
          <a:lstStyle/>
          <a:p>
            <a:pPr eaLnBrk="1" hangingPunct="1">
              <a:defRPr/>
            </a:pPr>
            <a:r>
              <a:rPr lang="en-US" sz="1800" dirty="0" smtClean="0">
                <a:solidFill>
                  <a:srgbClr val="7030A0"/>
                </a:solidFill>
                <a:latin typeface="+mj-lt"/>
              </a:rPr>
              <a:t>Partnership – a business organization owned by </a:t>
            </a:r>
            <a:r>
              <a:rPr lang="en-US" sz="1800" u="sng" dirty="0" smtClean="0">
                <a:solidFill>
                  <a:srgbClr val="7030A0"/>
                </a:solidFill>
                <a:latin typeface="+mj-lt"/>
              </a:rPr>
              <a:t>two</a:t>
            </a:r>
            <a:r>
              <a:rPr lang="en-US" sz="1800" dirty="0" smtClean="0">
                <a:solidFill>
                  <a:srgbClr val="7030A0"/>
                </a:solidFill>
                <a:latin typeface="+mj-lt"/>
              </a:rPr>
              <a:t> people who agree to split responsibilities and profits</a:t>
            </a:r>
          </a:p>
          <a:p>
            <a:pPr lvl="1" eaLnBrk="1" hangingPunct="1">
              <a:defRPr/>
            </a:pPr>
            <a:r>
              <a:rPr lang="en-US" sz="1800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Account for about 5 % of all businesses</a:t>
            </a:r>
          </a:p>
          <a:p>
            <a:pPr eaLnBrk="1" hangingPunct="1">
              <a:defRPr/>
            </a:pPr>
            <a:endParaRPr lang="en-US" sz="1800" dirty="0" smtClean="0">
              <a:latin typeface="+mj-lt"/>
            </a:endParaRPr>
          </a:p>
        </p:txBody>
      </p:sp>
      <p:pic>
        <p:nvPicPr>
          <p:cNvPr id="29698" name="Picture 2" descr="Slidesho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" y="2562225"/>
            <a:ext cx="4762500" cy="31527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5" descr="http://www.astroguru-india.com/business_partnershi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56659" y="3962400"/>
            <a:ext cx="3358741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http://farm8.staticflickr.com/7040/6897309063_d7fa93edb5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62600" y="1676400"/>
            <a:ext cx="3321969" cy="22098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 bldLvl="5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sz="4800" dirty="0" smtClean="0"/>
              <a:t>Partnership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>
          <a:xfrm>
            <a:off x="0" y="1173163"/>
            <a:ext cx="7696200" cy="4389437"/>
          </a:xfrm>
        </p:spPr>
        <p:txBody>
          <a:bodyPr/>
          <a:lstStyle/>
          <a:p>
            <a:pPr eaLnBrk="1" hangingPunct="1">
              <a:defRPr/>
            </a:pPr>
            <a:r>
              <a:rPr lang="en-US" sz="1800" dirty="0" smtClean="0">
                <a:solidFill>
                  <a:srgbClr val="7030A0"/>
                </a:solidFill>
                <a:latin typeface="+mj-lt"/>
              </a:rPr>
              <a:t>General Partnership – partners share profits, liability and responsibility</a:t>
            </a:r>
          </a:p>
          <a:p>
            <a:pPr lvl="1" eaLnBrk="1" hangingPunct="1">
              <a:defRPr/>
            </a:pPr>
            <a:r>
              <a:rPr lang="en-US" sz="1800" dirty="0" smtClean="0">
                <a:solidFill>
                  <a:srgbClr val="002060"/>
                </a:solidFill>
                <a:latin typeface="+mj-lt"/>
              </a:rPr>
              <a:t>Fast food, lawyers, bars, small businesses</a:t>
            </a:r>
          </a:p>
          <a:p>
            <a:pPr lvl="1" eaLnBrk="1" hangingPunct="1">
              <a:defRPr/>
            </a:pPr>
            <a:r>
              <a:rPr lang="en-US" sz="1800" dirty="0" smtClean="0">
                <a:solidFill>
                  <a:srgbClr val="002060"/>
                </a:solidFill>
                <a:latin typeface="+mj-lt"/>
              </a:rPr>
              <a:t>Both workers are actively involved in the company</a:t>
            </a:r>
          </a:p>
          <a:p>
            <a:pPr eaLnBrk="1" hangingPunct="1">
              <a:defRPr/>
            </a:pPr>
            <a:endParaRPr lang="en-US" sz="1800" dirty="0" smtClean="0">
              <a:latin typeface="+mj-lt"/>
            </a:endParaRPr>
          </a:p>
        </p:txBody>
      </p:sp>
      <p:pic>
        <p:nvPicPr>
          <p:cNvPr id="9" name="Picture 5" descr="http://www.astroguru-india.com/business_partnershi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56659" y="3962400"/>
            <a:ext cx="3358741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http://farm8.staticflickr.com/7040/6897309063_d7fa93edb5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62600" y="1676400"/>
            <a:ext cx="3321969" cy="22098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2" descr="Slideshow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9100" y="2562225"/>
            <a:ext cx="4762500" cy="31527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 bldLvl="5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sz="4800" dirty="0" smtClean="0"/>
              <a:t>Partnership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>
          <a:xfrm>
            <a:off x="0" y="1173163"/>
            <a:ext cx="5867400" cy="4389437"/>
          </a:xfrm>
        </p:spPr>
        <p:txBody>
          <a:bodyPr/>
          <a:lstStyle/>
          <a:p>
            <a:pPr eaLnBrk="1" hangingPunct="1">
              <a:defRPr/>
            </a:pPr>
            <a:r>
              <a:rPr lang="en-US" sz="1800" dirty="0" smtClean="0">
                <a:solidFill>
                  <a:srgbClr val="0070C0"/>
                </a:solidFill>
                <a:latin typeface="+mj-lt"/>
              </a:rPr>
              <a:t>Limited Partnership – all partners are limited from personal liability, in the case of another partners mistakes.</a:t>
            </a:r>
          </a:p>
          <a:p>
            <a:pPr lvl="1" eaLnBrk="1" hangingPunct="1">
              <a:defRPr/>
            </a:pPr>
            <a:r>
              <a:rPr lang="en-US" sz="1800" dirty="0" smtClean="0">
                <a:solidFill>
                  <a:srgbClr val="7030A0"/>
                </a:solidFill>
                <a:latin typeface="+mj-lt"/>
              </a:rPr>
              <a:t>Legal buffer for one partner from personal liability </a:t>
            </a:r>
          </a:p>
          <a:p>
            <a:pPr eaLnBrk="1" hangingPunct="1">
              <a:defRPr/>
            </a:pPr>
            <a:endParaRPr lang="en-US" sz="1800" dirty="0" smtClean="0">
              <a:latin typeface="+mj-lt"/>
            </a:endParaRPr>
          </a:p>
        </p:txBody>
      </p:sp>
      <p:pic>
        <p:nvPicPr>
          <p:cNvPr id="27652" name="Picture 4" descr="http://flashmedia.glynn.k12.ga.us/webpages/dlandinguin/photos/quiz/99Picture1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600" y="533400"/>
            <a:ext cx="2590800" cy="22104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 l="18750" t="16667" r="18750" b="5208"/>
          <a:stretch>
            <a:fillRect/>
          </a:stretch>
        </p:blipFill>
        <p:spPr bwMode="auto">
          <a:xfrm>
            <a:off x="5410200" y="2971800"/>
            <a:ext cx="3413760" cy="320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 descr="http://ny.eater.com/uploads/2011_keste_pizzeria1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2590800"/>
            <a:ext cx="4829175" cy="2876551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2667000" y="2438400"/>
            <a:ext cx="2590800" cy="3352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 bldLvl="5" autoUpdateAnimBg="0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sz="4800" dirty="0" smtClean="0"/>
              <a:t>Partnership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>
          <a:xfrm>
            <a:off x="0" y="1249363"/>
            <a:ext cx="7239000" cy="4389437"/>
          </a:xfrm>
        </p:spPr>
        <p:txBody>
          <a:bodyPr/>
          <a:lstStyle/>
          <a:p>
            <a:pPr eaLnBrk="1" hangingPunct="1">
              <a:defRPr/>
            </a:pPr>
            <a:r>
              <a:rPr lang="en-US" sz="1800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Articles of Partnership – outline the type of partnership, to the state, between partners.</a:t>
            </a:r>
          </a:p>
          <a:p>
            <a:pPr eaLnBrk="1" hangingPunct="1">
              <a:defRPr/>
            </a:pPr>
            <a:endParaRPr lang="en-US" sz="1800" dirty="0" smtClean="0">
              <a:latin typeface="+mj-lt"/>
            </a:endParaRPr>
          </a:p>
        </p:txBody>
      </p:sp>
      <p:pic>
        <p:nvPicPr>
          <p:cNvPr id="34818" name="Picture 2" descr="http://thebrazilbusiness.com/resource/images/327_620_465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43400" y="2057400"/>
            <a:ext cx="4352925" cy="32575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4820" name="Picture 4" descr="http://john-shea.net/wp-content/uploads/2013/02/joint-venture-partnership.pn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00" y="2091032"/>
            <a:ext cx="3962400" cy="32239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 bldLvl="5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Picture 2" descr="http://www.gauson.com/files/2009/11/Google_Chro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0" y="2514600"/>
            <a:ext cx="2590800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Corporation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0" y="1219200"/>
            <a:ext cx="8229600" cy="4389437"/>
          </a:xfrm>
        </p:spPr>
        <p:txBody>
          <a:bodyPr/>
          <a:lstStyle/>
          <a:p>
            <a:pPr eaLnBrk="1" hangingPunct="1">
              <a:defRPr/>
            </a:pPr>
            <a:r>
              <a:rPr lang="en-US" sz="2000" dirty="0" smtClean="0">
                <a:solidFill>
                  <a:srgbClr val="7030A0"/>
                </a:solidFill>
                <a:latin typeface="+mj-lt"/>
              </a:rPr>
              <a:t>Corporation – is a separate legal entity, or legal being, owned by individual shareholders, each of whom faces limited liability for the firms debt</a:t>
            </a:r>
          </a:p>
          <a:p>
            <a:pPr lvl="1" eaLnBrk="1" hangingPunct="1">
              <a:defRPr/>
            </a:pPr>
            <a:r>
              <a:rPr lang="en-US" sz="1800" dirty="0" smtClean="0">
                <a:solidFill>
                  <a:srgbClr val="0070C0"/>
                </a:solidFill>
                <a:latin typeface="+mj-lt"/>
              </a:rPr>
              <a:t>Shareholders face no liability for the firm’s obligations</a:t>
            </a:r>
          </a:p>
          <a:p>
            <a:pPr lvl="1" eaLnBrk="1" hangingPunct="1">
              <a:defRPr/>
            </a:pPr>
            <a:r>
              <a:rPr lang="en-US" sz="1800" dirty="0" smtClean="0">
                <a:solidFill>
                  <a:srgbClr val="002060"/>
                </a:solidFill>
                <a:latin typeface="+mj-lt"/>
              </a:rPr>
              <a:t>Considered is considered a separate legal entity</a:t>
            </a:r>
          </a:p>
          <a:p>
            <a:pPr lvl="1" eaLnBrk="1" hangingPunct="1">
              <a:defRPr/>
            </a:pPr>
            <a:r>
              <a:rPr lang="en-US" sz="2000" dirty="0" smtClean="0">
                <a:solidFill>
                  <a:srgbClr val="C00000"/>
                </a:solidFill>
                <a:latin typeface="+mj-lt"/>
              </a:rPr>
              <a:t>Account for 20% of all businesses, but 90% of all products sold</a:t>
            </a:r>
          </a:p>
        </p:txBody>
      </p:sp>
      <p:pic>
        <p:nvPicPr>
          <p:cNvPr id="10244" name="Picture 7" descr="http://disneygreatestsongs.webs.com/disne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971800"/>
            <a:ext cx="3124200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7" descr="http://www.gomonews.com/wp-content/uploads/2009/10/wal-mart-logo.jpg"/>
          <p:cNvPicPr>
            <a:picLocks noChangeAspect="1" noChangeArrowheads="1"/>
          </p:cNvPicPr>
          <p:nvPr/>
        </p:nvPicPr>
        <p:blipFill>
          <a:blip r:embed="rId4" cstate="print"/>
          <a:srcRect t="16568" b="52663"/>
          <a:stretch>
            <a:fillRect/>
          </a:stretch>
        </p:blipFill>
        <p:spPr bwMode="auto">
          <a:xfrm>
            <a:off x="6096000" y="838200"/>
            <a:ext cx="27813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9" descr="http://localizedusa.com/wp-content/uploads/2012/01/coca_cola_large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0400" y="3124200"/>
            <a:ext cx="2895600" cy="101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4" name="Picture 2" descr="http://img.sccnn.com/bimg/334/6339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 b="68473"/>
          <a:stretch>
            <a:fillRect/>
          </a:stretch>
        </p:blipFill>
        <p:spPr bwMode="auto">
          <a:xfrm>
            <a:off x="304800" y="4648200"/>
            <a:ext cx="2428875" cy="1219200"/>
          </a:xfrm>
          <a:prstGeom prst="rect">
            <a:avLst/>
          </a:prstGeom>
          <a:noFill/>
        </p:spPr>
      </p:pic>
      <p:pic>
        <p:nvPicPr>
          <p:cNvPr id="9" name="Picture 2" descr="http://img.sccnn.com/bimg/334/6339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 t="31527" b="34976"/>
          <a:stretch>
            <a:fillRect/>
          </a:stretch>
        </p:blipFill>
        <p:spPr bwMode="auto">
          <a:xfrm>
            <a:off x="3276600" y="4572000"/>
            <a:ext cx="2428875" cy="1295400"/>
          </a:xfrm>
          <a:prstGeom prst="rect">
            <a:avLst/>
          </a:prstGeom>
          <a:noFill/>
        </p:spPr>
      </p:pic>
      <p:pic>
        <p:nvPicPr>
          <p:cNvPr id="10" name="Picture 2" descr="http://img.sccnn.com/bimg/334/6339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 t="66995" b="-2462"/>
          <a:stretch>
            <a:fillRect/>
          </a:stretch>
        </p:blipFill>
        <p:spPr bwMode="auto">
          <a:xfrm>
            <a:off x="6324600" y="4495800"/>
            <a:ext cx="2428875" cy="1371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uiExpand="1" build="p" bldLvl="3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2526" y="609600"/>
            <a:ext cx="7953375" cy="463973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300" b="1" spc="38" dirty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Tw Cen MT" panose="020B0602020104020603"/>
                <a:cs typeface="+mn-cs"/>
              </a:rPr>
              <a:t>Economics Warm Up 9.26 (Monday)</a:t>
            </a:r>
          </a:p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300" b="1" spc="38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Tw Cen MT" panose="020B0602020104020603"/>
              <a:cs typeface="+mn-cs"/>
            </a:endParaRPr>
          </a:p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300" b="1" spc="38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Tw Cen MT" panose="020B0602020104020603"/>
              <a:cs typeface="+mn-cs"/>
            </a:endParaRPr>
          </a:p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300" b="1" spc="38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Tw Cen MT" panose="020B0602020104020603"/>
              <a:cs typeface="+mn-cs"/>
            </a:endParaRPr>
          </a:p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300" b="1" spc="38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Tw Cen MT" panose="020B0602020104020603"/>
              <a:cs typeface="+mn-cs"/>
            </a:endParaRPr>
          </a:p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300" b="1" spc="38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Tw Cen MT" panose="020B0602020104020603"/>
              <a:cs typeface="+mn-cs"/>
            </a:endParaRPr>
          </a:p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300" b="1" spc="38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Tw Cen MT" panose="020B0602020104020603"/>
              <a:cs typeface="+mn-cs"/>
            </a:endParaRPr>
          </a:p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300" b="1" spc="38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Tw Cen MT" panose="020B0602020104020603"/>
              <a:cs typeface="+mn-cs"/>
            </a:endParaRPr>
          </a:p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300" b="1" spc="38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Tw Cen MT" panose="020B0602020104020603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1566" y="1219200"/>
            <a:ext cx="7953375" cy="3231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00" dirty="0" smtClean="0">
                <a:solidFill>
                  <a:prstClr val="black"/>
                </a:solidFill>
                <a:latin typeface="Tw Cen MT" panose="020B0602020104020603"/>
                <a:cs typeface="+mn-cs"/>
              </a:rPr>
              <a:t>Please write down the four questions and use the map on the next slide to answer.</a:t>
            </a:r>
            <a:endParaRPr lang="en-US" sz="1500" dirty="0">
              <a:solidFill>
                <a:prstClr val="black"/>
              </a:solidFill>
              <a:latin typeface="Tw Cen MT" panose="020B0602020104020603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1566" y="1966582"/>
            <a:ext cx="892243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285750" defTabSz="342900" fontAlgn="auto">
              <a:spcBef>
                <a:spcPts val="1050"/>
              </a:spcBef>
              <a:spcAft>
                <a:spcPts val="1050"/>
              </a:spcAft>
              <a:defRPr/>
            </a:pPr>
            <a:endParaRPr lang="en-US" sz="2100" dirty="0">
              <a:solidFill>
                <a:prstClr val="white"/>
              </a:solidFill>
              <a:latin typeface="Comic Sans MS" panose="030F0702030302020204" pitchFamily="66" charset="0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1566" y="1966582"/>
            <a:ext cx="869383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3600" dirty="0" smtClean="0"/>
              <a:t>What is the major corporation for the state of Georgia?</a:t>
            </a:r>
          </a:p>
          <a:p>
            <a:pPr marL="342900" indent="-342900">
              <a:buAutoNum type="arabicPeriod"/>
            </a:pPr>
            <a:r>
              <a:rPr lang="en-US" sz="3600" dirty="0" smtClean="0"/>
              <a:t>Nike is the major corporation of which Northwestern state?</a:t>
            </a:r>
          </a:p>
          <a:p>
            <a:pPr marL="342900" indent="-342900">
              <a:buAutoNum type="arabicPeriod"/>
            </a:pPr>
            <a:r>
              <a:rPr lang="en-US" sz="3600" dirty="0" smtClean="0"/>
              <a:t>Which corporation has its headquarters in Maine?</a:t>
            </a:r>
          </a:p>
          <a:p>
            <a:pPr marL="342900" indent="-342900">
              <a:buAutoNum type="arabicPeriod"/>
            </a:pPr>
            <a:r>
              <a:rPr lang="en-US" sz="3600" dirty="0" smtClean="0"/>
              <a:t>Which state has a corporation that really does not even exist anymore?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1972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4.bp.blogspot.com/_yP6qCmd2uPw/S1pFCv2huqI/AAAAAAAADWM/UPBN1x4Q-iU/s400/Fall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1944"/>
          <a:stretch>
            <a:fillRect/>
          </a:stretch>
        </p:blipFill>
        <p:spPr bwMode="auto">
          <a:xfrm>
            <a:off x="2438400" y="838200"/>
            <a:ext cx="3733801" cy="3840481"/>
          </a:xfrm>
          <a:prstGeom prst="rect">
            <a:avLst/>
          </a:prstGeom>
          <a:noFill/>
        </p:spPr>
      </p:pic>
      <p:pic>
        <p:nvPicPr>
          <p:cNvPr id="61446" name="Picture 6" descr="http://downtownbismarck.com/wp-content/uploads/2011/08/sams-club-logo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0" y="-228600"/>
            <a:ext cx="2800350" cy="280035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1371600" y="838200"/>
            <a:ext cx="3276600" cy="2819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4" descr="http://4.bp.blogspot.com/_yP6qCmd2uPw/S1pFCv2huqI/AAAAAAAADWM/UPBN1x4Q-iU/s400/Fall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0" y="838200"/>
            <a:ext cx="5486401" cy="3840481"/>
          </a:xfrm>
          <a:prstGeom prst="rect">
            <a:avLst/>
          </a:prstGeom>
          <a:noFill/>
        </p:spPr>
      </p:pic>
      <p:pic>
        <p:nvPicPr>
          <p:cNvPr id="9" name="Picture 2" descr="http://2.bp.blogspot.com/_FQJ1xpCIdSE/TGRqN8BgaPI/AAAAAAAABMU/UOloVbsmAcg/s1600/treadmill-machines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1" y="838200"/>
            <a:ext cx="3867150" cy="3867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failsafebydesign.files.wordpress.com/2012/05/coffee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0799" y="1600200"/>
            <a:ext cx="5603201" cy="3505200"/>
          </a:xfrm>
          <a:prstGeom prst="rect">
            <a:avLst/>
          </a:prstGeom>
          <a:noFill/>
        </p:spPr>
      </p:pic>
      <p:pic>
        <p:nvPicPr>
          <p:cNvPr id="30724" name="Picture 4" descr="http://www.mcdonalds.com/content/dam/McDonalds/item/mcdonalds-Coffee-Small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1295400"/>
            <a:ext cx="3733800" cy="42582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011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218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3000" y="-1143000"/>
            <a:ext cx="6858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161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 result for corporation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26" y="1044"/>
            <a:ext cx="9131474" cy="6856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4514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282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"/>
            <a:ext cx="9144000" cy="678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705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304800"/>
            <a:ext cx="8915400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888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teve-lovelace.com/wordpress/wp-content/uploads/2012/03/united-corporations-of-america-graphi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7992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76200"/>
            <a:ext cx="8839200" cy="678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5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"/>
            <a:ext cx="9144000" cy="678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933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304800"/>
            <a:ext cx="8915400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10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76200"/>
            <a:ext cx="8839200" cy="678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126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7035" y="62214"/>
            <a:ext cx="7953375" cy="463973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300" b="1" spc="38" dirty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Tw Cen MT" panose="020B0602020104020603"/>
                <a:cs typeface="+mn-cs"/>
              </a:rPr>
              <a:t>Economics Warm Up </a:t>
            </a:r>
            <a:r>
              <a:rPr lang="en-US" sz="3300" b="1" spc="38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Tw Cen MT" panose="020B0602020104020603"/>
                <a:cs typeface="+mn-cs"/>
              </a:rPr>
              <a:t>10.05 (Wednesday)</a:t>
            </a:r>
            <a:endParaRPr lang="en-US" sz="3300" b="1" spc="38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Tw Cen MT" panose="020B0602020104020603"/>
              <a:cs typeface="+mn-cs"/>
            </a:endParaRPr>
          </a:p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300" b="1" spc="38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Tw Cen MT" panose="020B0602020104020603"/>
              <a:cs typeface="+mn-cs"/>
            </a:endParaRPr>
          </a:p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300" b="1" spc="38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Tw Cen MT" panose="020B0602020104020603"/>
              <a:cs typeface="+mn-cs"/>
            </a:endParaRPr>
          </a:p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300" b="1" spc="38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Tw Cen MT" panose="020B0602020104020603"/>
              <a:cs typeface="+mn-cs"/>
            </a:endParaRPr>
          </a:p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300" b="1" spc="38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Tw Cen MT" panose="020B0602020104020603"/>
              <a:cs typeface="+mn-cs"/>
            </a:endParaRPr>
          </a:p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300" b="1" spc="38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Tw Cen MT" panose="020B0602020104020603"/>
              <a:cs typeface="+mn-cs"/>
            </a:endParaRPr>
          </a:p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300" b="1" spc="38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Tw Cen MT" panose="020B0602020104020603"/>
              <a:cs typeface="+mn-cs"/>
            </a:endParaRPr>
          </a:p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300" b="1" spc="38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Tw Cen MT" panose="020B0602020104020603"/>
              <a:cs typeface="+mn-cs"/>
            </a:endParaRPr>
          </a:p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300" b="1" spc="38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Tw Cen MT" panose="020B0602020104020603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796893"/>
            <a:ext cx="7953375" cy="70788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prstClr val="black"/>
                </a:solidFill>
                <a:latin typeface="Tw Cen MT" panose="020B0602020104020603"/>
                <a:cs typeface="+mn-cs"/>
              </a:rPr>
              <a:t>Please calculate the % Change in Q ; % Change in price; and the Elasticity Coefficient; use the template on the board as a reference guide</a:t>
            </a:r>
            <a:endParaRPr lang="en-US" sz="2000" dirty="0">
              <a:solidFill>
                <a:prstClr val="black"/>
              </a:solidFill>
              <a:latin typeface="Tw Cen MT" panose="020B0602020104020603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7265" y="1702884"/>
            <a:ext cx="892243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285750" defTabSz="342900" fontAlgn="auto">
              <a:spcBef>
                <a:spcPts val="1050"/>
              </a:spcBef>
              <a:spcAft>
                <a:spcPts val="1050"/>
              </a:spcAft>
              <a:defRPr/>
            </a:pPr>
            <a:endParaRPr lang="en-US" sz="2100" dirty="0">
              <a:solidFill>
                <a:prstClr val="white"/>
              </a:solidFill>
              <a:latin typeface="Comic Sans MS" panose="030F0702030302020204" pitchFamily="66" charset="0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1566" y="1966582"/>
            <a:ext cx="8693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endParaRPr lang="en-US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52400" y="3489325"/>
            <a:ext cx="100663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0493582"/>
              </p:ext>
            </p:extLst>
          </p:nvPr>
        </p:nvGraphicFramePr>
        <p:xfrm>
          <a:off x="221566" y="1702885"/>
          <a:ext cx="8465234" cy="436455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023297">
                  <a:extLst>
                    <a:ext uri="{9D8B030D-6E8A-4147-A177-3AD203B41FA5}">
                      <a16:colId xmlns:a16="http://schemas.microsoft.com/office/drawing/2014/main" val="3675168815"/>
                    </a:ext>
                  </a:extLst>
                </a:gridCol>
                <a:gridCol w="3203856">
                  <a:extLst>
                    <a:ext uri="{9D8B030D-6E8A-4147-A177-3AD203B41FA5}">
                      <a16:colId xmlns:a16="http://schemas.microsoft.com/office/drawing/2014/main" val="1322527831"/>
                    </a:ext>
                  </a:extLst>
                </a:gridCol>
                <a:gridCol w="2238081">
                  <a:extLst>
                    <a:ext uri="{9D8B030D-6E8A-4147-A177-3AD203B41FA5}">
                      <a16:colId xmlns:a16="http://schemas.microsoft.com/office/drawing/2014/main" val="3609388991"/>
                    </a:ext>
                  </a:extLst>
                </a:gridCol>
              </a:tblGrid>
              <a:tr h="78787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STEP 1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STEP 2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STEP 3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7427165"/>
                  </a:ext>
                </a:extLst>
              </a:tr>
              <a:tr h="121305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% Change in Q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% Change in Price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Elasticity Calculation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457910"/>
                  </a:ext>
                </a:extLst>
              </a:tr>
              <a:tr h="7878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solidFill>
                          <a:schemeClr val="accent5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1340298"/>
                  </a:ext>
                </a:extLst>
              </a:tr>
              <a:tr h="7878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66665"/>
                  </a:ext>
                </a:extLst>
              </a:tr>
              <a:tr h="7878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84611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9921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7035" y="62214"/>
            <a:ext cx="7953375" cy="463973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300" b="1" spc="38" dirty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Tw Cen MT" panose="020B0602020104020603"/>
                <a:cs typeface="+mn-cs"/>
              </a:rPr>
              <a:t>Economics Warm Up </a:t>
            </a:r>
            <a:r>
              <a:rPr lang="en-US" sz="3300" b="1" spc="38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Tw Cen MT" panose="020B0602020104020603"/>
                <a:cs typeface="+mn-cs"/>
              </a:rPr>
              <a:t>10.05 (Wednesday)</a:t>
            </a:r>
            <a:endParaRPr lang="en-US" sz="3300" b="1" spc="38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Tw Cen MT" panose="020B0602020104020603"/>
              <a:cs typeface="+mn-cs"/>
            </a:endParaRPr>
          </a:p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300" b="1" spc="38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Tw Cen MT" panose="020B0602020104020603"/>
              <a:cs typeface="+mn-cs"/>
            </a:endParaRPr>
          </a:p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300" b="1" spc="38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Tw Cen MT" panose="020B0602020104020603"/>
              <a:cs typeface="+mn-cs"/>
            </a:endParaRPr>
          </a:p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300" b="1" spc="38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Tw Cen MT" panose="020B0602020104020603"/>
              <a:cs typeface="+mn-cs"/>
            </a:endParaRPr>
          </a:p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300" b="1" spc="38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Tw Cen MT" panose="020B0602020104020603"/>
              <a:cs typeface="+mn-cs"/>
            </a:endParaRPr>
          </a:p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300" b="1" spc="38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Tw Cen MT" panose="020B0602020104020603"/>
              <a:cs typeface="+mn-cs"/>
            </a:endParaRPr>
          </a:p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300" b="1" spc="38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Tw Cen MT" panose="020B0602020104020603"/>
              <a:cs typeface="+mn-cs"/>
            </a:endParaRPr>
          </a:p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300" b="1" spc="38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Tw Cen MT" panose="020B0602020104020603"/>
              <a:cs typeface="+mn-cs"/>
            </a:endParaRPr>
          </a:p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300" b="1" spc="38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Tw Cen MT" panose="020B0602020104020603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796893"/>
            <a:ext cx="7953375" cy="70788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prstClr val="black"/>
                </a:solidFill>
                <a:latin typeface="Tw Cen MT" panose="020B0602020104020603"/>
                <a:cs typeface="+mn-cs"/>
              </a:rPr>
              <a:t>Please calculate the % Change in Q ; % Change in price; and the Elasticity Coefficient; use the template on the board as a reference guide</a:t>
            </a:r>
            <a:endParaRPr lang="en-US" sz="2000" dirty="0">
              <a:solidFill>
                <a:prstClr val="black"/>
              </a:solidFill>
              <a:latin typeface="Tw Cen MT" panose="020B0602020104020603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7265" y="1702884"/>
            <a:ext cx="892243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285750" defTabSz="342900" fontAlgn="auto">
              <a:spcBef>
                <a:spcPts val="1050"/>
              </a:spcBef>
              <a:spcAft>
                <a:spcPts val="1050"/>
              </a:spcAft>
              <a:defRPr/>
            </a:pPr>
            <a:endParaRPr lang="en-US" sz="2100" dirty="0">
              <a:solidFill>
                <a:prstClr val="white"/>
              </a:solidFill>
              <a:latin typeface="Comic Sans MS" panose="030F0702030302020204" pitchFamily="66" charset="0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1566" y="1966582"/>
            <a:ext cx="8693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endParaRPr lang="en-US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52400" y="3489325"/>
            <a:ext cx="100663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3122038"/>
              </p:ext>
            </p:extLst>
          </p:nvPr>
        </p:nvGraphicFramePr>
        <p:xfrm>
          <a:off x="221566" y="2118382"/>
          <a:ext cx="8693833" cy="420782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854704">
                  <a:extLst>
                    <a:ext uri="{9D8B030D-6E8A-4147-A177-3AD203B41FA5}">
                      <a16:colId xmlns:a16="http://schemas.microsoft.com/office/drawing/2014/main" val="4017753648"/>
                    </a:ext>
                  </a:extLst>
                </a:gridCol>
                <a:gridCol w="1077258">
                  <a:extLst>
                    <a:ext uri="{9D8B030D-6E8A-4147-A177-3AD203B41FA5}">
                      <a16:colId xmlns:a16="http://schemas.microsoft.com/office/drawing/2014/main" val="887590948"/>
                    </a:ext>
                  </a:extLst>
                </a:gridCol>
                <a:gridCol w="994393">
                  <a:extLst>
                    <a:ext uri="{9D8B030D-6E8A-4147-A177-3AD203B41FA5}">
                      <a16:colId xmlns:a16="http://schemas.microsoft.com/office/drawing/2014/main" val="2213680553"/>
                    </a:ext>
                  </a:extLst>
                </a:gridCol>
                <a:gridCol w="994393">
                  <a:extLst>
                    <a:ext uri="{9D8B030D-6E8A-4147-A177-3AD203B41FA5}">
                      <a16:colId xmlns:a16="http://schemas.microsoft.com/office/drawing/2014/main" val="1549189267"/>
                    </a:ext>
                  </a:extLst>
                </a:gridCol>
                <a:gridCol w="1704673">
                  <a:extLst>
                    <a:ext uri="{9D8B030D-6E8A-4147-A177-3AD203B41FA5}">
                      <a16:colId xmlns:a16="http://schemas.microsoft.com/office/drawing/2014/main" val="3675168815"/>
                    </a:ext>
                  </a:extLst>
                </a:gridCol>
                <a:gridCol w="1806480">
                  <a:extLst>
                    <a:ext uri="{9D8B030D-6E8A-4147-A177-3AD203B41FA5}">
                      <a16:colId xmlns:a16="http://schemas.microsoft.com/office/drawing/2014/main" val="1322527831"/>
                    </a:ext>
                  </a:extLst>
                </a:gridCol>
                <a:gridCol w="1261932">
                  <a:extLst>
                    <a:ext uri="{9D8B030D-6E8A-4147-A177-3AD203B41FA5}">
                      <a16:colId xmlns:a16="http://schemas.microsoft.com/office/drawing/2014/main" val="3609388991"/>
                    </a:ext>
                  </a:extLst>
                </a:gridCol>
              </a:tblGrid>
              <a:tr h="701304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Quantity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Price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STEP 1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STEP 2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STEP 3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7427165"/>
                  </a:ext>
                </a:extLst>
              </a:tr>
              <a:tr h="140260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accent5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Original Q (Q1)</a:t>
                      </a:r>
                      <a:endParaRPr lang="en-US" sz="1400" dirty="0">
                        <a:solidFill>
                          <a:schemeClr val="accent5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FF0000"/>
                          </a:solidFill>
                        </a:rPr>
                        <a:t>New Q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FF0000"/>
                          </a:solidFill>
                        </a:rPr>
                        <a:t>(Q2)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accent5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Original Price (P1)</a:t>
                      </a:r>
                      <a:endParaRPr lang="en-US" sz="1400" dirty="0">
                        <a:solidFill>
                          <a:schemeClr val="accent5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New Price (P2)</a:t>
                      </a:r>
                      <a:endParaRPr lang="en-US" sz="14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% Change in Q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% Change in Price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Elasticity Calculation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457910"/>
                  </a:ext>
                </a:extLst>
              </a:tr>
              <a:tr h="70130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5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75</a:t>
                      </a:r>
                      <a:endParaRPr lang="en-US" sz="2000">
                        <a:solidFill>
                          <a:schemeClr val="accent5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FF0000"/>
                          </a:solidFill>
                        </a:rPr>
                        <a:t>133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5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150</a:t>
                      </a:r>
                      <a:endParaRPr lang="en-US" sz="2000">
                        <a:solidFill>
                          <a:schemeClr val="accent5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277</a:t>
                      </a:r>
                      <a:endParaRPr lang="en-US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r>
                        <a:rPr lang="en-US" sz="20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133</a:t>
                      </a:r>
                      <a:r>
                        <a:rPr lang="en-US" sz="20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– </a:t>
                      </a:r>
                      <a:r>
                        <a:rPr lang="en-US" sz="2000" b="1" baseline="0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75)  / 75</a:t>
                      </a:r>
                      <a:endParaRPr lang="en-US" sz="2000" dirty="0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r>
                        <a:rPr lang="en-US" sz="20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277</a:t>
                      </a:r>
                      <a:r>
                        <a:rPr lang="en-US" sz="20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– </a:t>
                      </a:r>
                      <a:r>
                        <a:rPr lang="en-US" sz="2000" b="1" dirty="0" smtClean="0">
                          <a:solidFill>
                            <a:schemeClr val="accent5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150)  / 150</a:t>
                      </a:r>
                      <a:endParaRPr lang="en-US" sz="2000" dirty="0">
                        <a:solidFill>
                          <a:schemeClr val="accent5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u="sng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Step 1</a:t>
                      </a:r>
                      <a:r>
                        <a:rPr lang="en-US" sz="2000" b="1" u="sng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 b="1" u="sng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u="non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Step 2</a:t>
                      </a:r>
                      <a:endParaRPr lang="en-US" sz="2000" u="non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1340298"/>
                  </a:ext>
                </a:extLst>
              </a:tr>
              <a:tr h="70130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5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98</a:t>
                      </a:r>
                      <a:endParaRPr lang="en-US" sz="2000">
                        <a:solidFill>
                          <a:schemeClr val="accent5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FF0000"/>
                          </a:solidFill>
                        </a:rPr>
                        <a:t>124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5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35</a:t>
                      </a:r>
                      <a:endParaRPr lang="en-US" sz="2000">
                        <a:solidFill>
                          <a:schemeClr val="accent5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67</a:t>
                      </a:r>
                      <a:endParaRPr lang="en-US" sz="20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66665"/>
                  </a:ext>
                </a:extLst>
              </a:tr>
              <a:tr h="70130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accent5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200</a:t>
                      </a:r>
                      <a:endParaRPr lang="en-US" sz="2000" dirty="0">
                        <a:solidFill>
                          <a:schemeClr val="accent5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FF0000"/>
                          </a:solidFill>
                        </a:rPr>
                        <a:t>205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accent5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86</a:t>
                      </a:r>
                      <a:endParaRPr lang="en-US" sz="2000" dirty="0">
                        <a:solidFill>
                          <a:schemeClr val="accent5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79</a:t>
                      </a:r>
                      <a:endParaRPr lang="en-US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84611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629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2"/>
          <p:cNvSpPr>
            <a:spLocks noGrp="1" noChangeArrowheads="1"/>
          </p:cNvSpPr>
          <p:nvPr>
            <p:ph type="title"/>
          </p:nvPr>
        </p:nvSpPr>
        <p:spPr>
          <a:xfrm>
            <a:off x="0" y="857251"/>
            <a:ext cx="7598569" cy="1092200"/>
          </a:xfrm>
        </p:spPr>
        <p:txBody>
          <a:bodyPr/>
          <a:lstStyle/>
          <a:p>
            <a:r>
              <a:rPr lang="en-US" altLang="en-US" dirty="0" smtClean="0"/>
              <a:t>Today’s Standard: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209800"/>
            <a:ext cx="8537331" cy="824523"/>
          </a:xfrm>
        </p:spPr>
        <p:txBody>
          <a:bodyPr>
            <a:normAutofit fontScale="925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100" dirty="0"/>
              <a:t>a</a:t>
            </a:r>
            <a:r>
              <a:rPr lang="en-US" sz="2100" dirty="0" smtClean="0"/>
              <a:t>.</a:t>
            </a:r>
            <a:r>
              <a:rPr lang="en-US" sz="2400" dirty="0" smtClean="0"/>
              <a:t> </a:t>
            </a:r>
            <a:r>
              <a:rPr lang="en-US" sz="2400" dirty="0"/>
              <a:t>Compare and contrast three forms of business organization—sole proprietorship, partnership, and corporation. </a:t>
            </a:r>
            <a:r>
              <a:rPr lang="en-US" sz="2100" dirty="0" smtClean="0"/>
              <a:t>. </a:t>
            </a:r>
            <a:endParaRPr lang="en-US" altLang="en-US" sz="21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" y="3034323"/>
            <a:ext cx="6934200" cy="3823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039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 result for corporation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26" y="1044"/>
            <a:ext cx="9131474" cy="6856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684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2"/>
          <p:cNvSpPr>
            <a:spLocks noGrp="1" noChangeArrowheads="1"/>
          </p:cNvSpPr>
          <p:nvPr>
            <p:ph type="title"/>
          </p:nvPr>
        </p:nvSpPr>
        <p:spPr>
          <a:xfrm>
            <a:off x="0" y="857250"/>
            <a:ext cx="6447501" cy="990600"/>
          </a:xfrm>
        </p:spPr>
        <p:txBody>
          <a:bodyPr/>
          <a:lstStyle/>
          <a:p>
            <a:r>
              <a:rPr lang="en-US" altLang="en-US" dirty="0" smtClean="0"/>
              <a:t>Essential Question: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2057400"/>
            <a:ext cx="8412611" cy="2910580"/>
          </a:xfrm>
        </p:spPr>
        <p:txBody>
          <a:bodyPr>
            <a:normAutofit/>
          </a:bodyPr>
          <a:lstStyle/>
          <a:p>
            <a:r>
              <a:rPr lang="en-US" altLang="en-US" sz="2700" dirty="0" smtClean="0"/>
              <a:t>How are businesses organized in the United States?</a:t>
            </a:r>
            <a:endParaRPr lang="en-US" altLang="en-US" sz="2700" dirty="0"/>
          </a:p>
        </p:txBody>
      </p:sp>
      <p:sp>
        <p:nvSpPr>
          <p:cNvPr id="4" name="AutoShape 4" descr="data:image/jpeg;base64,/9j/4AAQSkZJRgABAQAAAQABAAD/2wCEAAkGBxITERIUExMTFRUVFRgXGRUVFxsVGRwYGBkWHBYXGxgZHiggGBonHBUcITEhJSkrLi4uGCAzODMsNygtLisBCgoKDg0OGxAQGy4kICYrMDQtMzc0LCw0LCwyLSwsLzYuLi8sLC83LywsLy0vLCwsLCwsLCwsLTQsLCwsLCwsLP/AABEIALUA4AMBEQACEQEDEQH/xAAcAAEAAgMBAQEAAAAAAAAAAAAABAUCAwcGAQj/xABIEAACAQIEAgYECwUHAgcAAAABAgMAEQQFEiEGMRMiMkFRYUJxcoEUFiMzNWWRlKGz0QdigrHBFUNSU5OisiTSNERUVXOEkv/EABsBAQADAQEBAQAAAAAAAAAAAAACAwQBBQcG/8QANxEBAAIBAgMECAUEAQUAAAAAAAECAwQREiExQVFhcRMiMoGRobHRBRTB8PEjQlLhwgYVJGJy/9oADAMBAAIRAxEAPwDuNAoKzLs+gmxGJw8bEy4YoJQVIA1glbE7NsO6gs6BQKBQKBQQMRmiJJoYN6N320gvq0jnf0T3VRbPFbcMx3c/NppprXpxxPfy7eW2/wBWyPM4SVAkXrdnz7h9p2HjUoz4522nqhOnyxvM16dWMOaRNIUVrmw37ietsPE2QmuVz0tbhif3z+yVtNkrTjmP3y+5LmsKgkuDZdRtubWv3eW9LajHEb79m5XS5bTtt27BzSIXu1gApudu3ewA53sL8v609PTtnu+Z+WyT0jv+TYmPiLhA6ljuAD5av5b+qpRlpNuGJ5/uUJwZIrxTHL9x9Ud83RZWjYMtjp1m2m4jEhHO/ZPh3VXOorF5rPLx7Om/0WxpL2xxevPw7evD9W4ZlDt8ou97e7nfw99T9Nj71f5fLz9VpmziJRfciwNx5uqd+/NvwqFtTSOf767LK6TJbl0/iZZPmse1usDp3W3pOEH4nf1VKc9ezn/OyMaW/by6/KN/oJm8RJBJFg53G1kYqTcctxXI1FN9vP5OzpMkRvEd3zjdMSVSSAQSpsfI2B/kRV0WieiiazERM9rOuolAoFAoFAoFAoOe8DfTWfe3hvy2oOhUCgUCgUCghS5ZG0jyEAsyBASASoGrsnuvqqmcNZtNp6zGzRXU3rSKR0id/Pp1+DTLliFlBc9mO6bdYRG6nxG53tUbYazO2/dy79k66m8VmeHtnnz5cXVBTCIJLdLLeKyhyo0oFVti1rHqy8z4iqIx1i2288uW+3KOXf5S0Tlvwb8MbW57b855x2b79YSMPgI1VkE/VdNxdN7IELg2vyUeVxVlcVIrwxblMeHdtuqvnyWtF5pzifHv32+fm+SYeIvG3wgdIbKjDTuVDg7cibSEfZXJrSZrPHz7Onj93a3yRW1eD1esxz7dvsywODhBiZXOxDqpIuQsRi94tveu48eOJiYnxj4cLmXLlmLRNfCffbi+vJnJgIG6eW6kvYmQaSV0KgsD/ADapTixTxX369vdtEfZyufNXgx7dOznz3mfugsIdRJkk1KXZm0AajpUst9NrabdXvAqmfRxPOZ3jeenXlv3d3Y0ROXh5Vjadojn05zET179+bFI4tKqHmLbgAJdl0vG/Zt1QOrYcrNUYrj2iImfh05xPT4E2y7zaYrt58p3iY67+fvhOhyxGBs7XDHUbC+sS9ITa3iOXgavrhraOU9vz33/AH4M9tResxvEdOXlw8P0+bb/AGWFJIJN+luptZhIxcqTbbc86l6DbnHj853Q/MzaNpju5920bN2U4MxRKhN25sed2PPfv8PdU8OP0dIrPVDU5vS5JtHKOzyTKtUFAoFAoFAoFAoOe8DfTWfe3hvy2oOhUCgUCgUCgq8wzMhuhhUSTEbj0UB9Jz3ermazZc8xPBj52+Uef2a8Omia+lyztT5z4R9+kNmWZWIyXZjJK3akPP2VHoqPCpYsMU9aZ3tPWf32I59TOSIrWNqx0j798+LXLk6t8IO2qY9q24XSg0+Y6l/fXJ09Z4p7Z/19kq6u0cHdX67zP6teLyTW7EMoVjqto6wIjMYAa+y2N7W8fGoX0vFaZieU+Hht8E8es4KxExvMePjv07/FnHlJVw6sos4axXa3RJGRsRY9W9/OpRp5i3FE9v6RCM6qLU4bRPTbr/7TP67NEfD9mU6gbAc1PNdVitmsOfeD3+NQjSetvv8Av4rLa7esxt+5268k5sDbDmFbfN6bgWF7WvV3otsXo47tmeM++f0k9+7QcnVhMT25b2O506kVSAL29HmLVCdPExbfrPy5bLI1c1msR0r89pmWwZPGHQ2BCBtjuSzFDruTe/V/Gpfl6cUTt0+vLmjOryTWY367fCN+XzSMHCVMrH05CbeQCqPtC399TpWYmZntn/SrLeJisR2R95/VJqxUUCgUCgUCgUCgUCg5twfjI486z3pJES74a2tgt/k2va53qF8lKe1MQsx4smT2KzPlG73gzfDH+/h/1F/WofmMP+cfGFn5TP8A4W+Et0eNibsyIfUwP9anGWk9JhXOHJXrWfg3g1NWUHwm25oRG6hXNWxXVwpITk85HZ/dQHm9u/kLisMaic/q4enbPd5eL0p0tdL62o5z2V7/AD8PqtcvwCQrpQd9yTuzHvZj3mtWLFXHXarHmz3zW4rfx5JDuALkgDxO3PYVYpZUCgUCgUCgUCgUCgUCgUCgUCgUCgUHOODMMj51nutFaz4a2oA/3beNRtWtusJ1yXp7MzD3py2A/wB1F/8Ahf0qPoqT/bCcajL/AJT8ZaJMiwrc4Ij/AAioTpcM9awsrrdRXpefi0HhnDeijJ/8bsn/ABNV/ksPWI28pmFn/cdR/dO/nET9Xz+xHX5vFTr5MVkH+4X/ABp+WtHsZJj5u/nKW9vFWfLePp9mueDGhWUmCdWBBBDRMQeYuCRvUbU1G0xPDaPh90qX0k2i0cVJjyt9mrCZkmHGl8JJhx3lV1p69Sf1FRpmrhja2Oa/OPjCeTT31E8VcsXnxnafhK4wWYwyi8ciP6jv7xzFasebHk9iYlhy6fLina9Zh5z9oeX4nExR4fDpcOxd31aAvRjVF1rHfpdDWtvoNWqXoMknkfDwtMhjlKLrQ2ur26wuNjvQTaBQKBQKBQKBQRYsxibQFkUlywUA7kps4t5d9Ri9Z6Sutp8td+Ks8tt/f0+PYlVJSUCgUCgUCgUCg5dwzi5o86zzooDNd8PezqlrRm3a53ufsoOhY/FzIiGOAyMeah1XTt4nY0GGW46d2IkwxiFu0XV7nwstBHmzTFBiFwTMAdm6VBceNjyoJeIxcyxK6wFnNrx61BH8R2NBowOY4l3CvhGjU83MiNb3DegY3McSrlUwjSKOTiRFv7jvQRZcuWaJpJMJomF9Kq4VzblZ12HvrPk0uLJzmOff0lqxa3Nj5Rbl3Tzj4S5b+1DiDN8GkSxmeKJieuxSRgRyXWo5eupYsVqcptMx4o581Mm0xSKz27dvue1/ZlxbJNgovhxMcxJCtIpQSLfqsCdie73Vy2px1vwWnaf32u00mW+P0lI3jw6x7nvAavZn2gUCgUCgUGDSqDYsAT3EgVzeEopaY3iFRl2TiPGYibSLOF0m97E7y2Ho6iFJtzIqquPa82/fi3Z9ZOTS48O/Tff/AI8+3aN9u5dVc88oFAoFAoFAoFBz3gb6az728N+W1B0KgUCgUCgUCgqOLmtgsQ211jLC4BsRyNjQTVwySRKrqrKVGxAtyHdUb0reNrRvCdMlqTxVnaVYcplg3wsnV/yJTqT1K3NPxFZPy+TFzwzy7p6e7ubvzWLPy1Fef+UdffHSUjAZ2jt0cgMMv+W+1/ZPJh6qsxaqtp4Lerbun9O9Vm0dqV46TxV74/XuWtaWMoPgNB9oPjHY2o7HV+deIMwmkxMrSM2oSNtcjTYmwHhXg5b2m8zL6vodPhx6etccRttHvdq4BxcsuAhaW5axFzzKg9U16+mtNscTL55+NYseLW3rj6fSXoaveUUCgUCgUCg1YmbQjNpZtIJ0oNTG3cAOZ8qDy/DfGDYzFNEsSxIkYdllYie5Z1CmKw6MjRc3J2ZeVBVcDfTWfe3hvy2oOhUCgUCgUCgUEDPpokw0rTDVEFOsDe4oJcDAqpXkQLeq21BsoIuYZfHMumRQR3HkQfEHmDVeXDTLG1oXYc+TDbipOyq6WfCdvVPAPTAvKg/eA7Y8xvWXiy6f2vWr39sefe2cOHVez6l+7sny7pXOGxSSIHRgynkQdq10vW8cVZ3hgyY7Y7cN42lzjhTDzLm8z6ZirTY1XvFJGioZEaJzK3UmvpsqjkGY771NB02gUFNj+FsHNJ0kkCM/jyv6wOdVWwY7TvMPQw/imrw4/R0vMQt4owoCqAABYAbAAVbEbMFrTad56sqOFAoFAoFAoMJnsrEAsQCdItc2HIX2uaDzuUZrJiJYWfASQkB9UkwUFRyCqb6iSee1qDynDGLljzjPDHA0xMmGBCsq6fk356jvQe/y/HTOH14d4io2DMraj4DSaCr/ALfxn/t0v+olBYTZjOI42XCuzN2k1qpX1kmx91B9y3HzyORJhmiW3aLq2/hZTQaMRmuJVmC4J2UHZhIgv52JvQb8bmE6RI6YZpHbnGGUFfWTsaDXluZ4iRwJMI8SnmxkRre4b0FfxZLiZIcRAmEd1ZCokDqL3/dJvQWkGKlXDK3QN0gUDotS32258qCNHm+KJAOBkFzz6SMgefOgl5nj5oyojwzzXG5VlW3l1jQfcDjpnVy+HaMqNlZlOrbuINhQcV/awMyujYfC4nDxMflBExYF/RNo+z/WqqYaUtM1jbdfk1F8lYrad9une6P+yXGzyZdGuKYmdCwZX2kC36moHe9q7TLW8zETzjqjkw3pETaOU9HtKsVFAoFAoFAoFAoFAoFB4XIVmTGxxyrMsSnEGDUsNrsSW1PHIzHY9W4Ukc7kUEfgb6az728N+W1B0KgUCgUCgUCgreI8U8WFnkQ2ZIyyk77jlQTsOxKKTzKgn7KDZQKBQUnEchEmCAJF8SAbd40ObHy2FBvzTKtbCWI6J15N3MP8LjvFZs2DinjpO1o+fhLZp9TwR6PJG9J7O7xjxZ5TmfS3RxomTtxn/kPFT413Bn9J6to2tHWP32I6jTei2tWd6z0n7+KxrQylAoFAoFAoFAoFBpxkBdGQO8ZYW1pbUvmNQIv6waDnnBWQmDMHNmLoJRLIz4Vg+o3QqkSiVWPM67DnzoN/A301n3t4b8tqDoVAoFAoFAoFBCzlIjBKJjaIqdZ5bd9BKiA0i3Kwt6u6gzoFAoIGZ4tEfDh11GSXSpt2W0sb/YDQT6CtzfLOktJGdEydh/5q3iprPnwce1q8rR0n7+DXptR6Pel43pPWP1jxZZRmXSqQw0SobSIeYPiPFT3Gu4M/pI2nlaOsI6nT+imJid6z0nv/ANrCr2YoFAoFAoFAoFAoOfcG/B3xQKTEshxGmP4MUYFnPSa8RptKLjbffYm5F6D5wN9NZ97eG/Lag6FQKBQKBQKBQU/GAvgcSOfyTcqCzwvYT2R/IUG2gUCgp8+wzvJgyqkhMQGbyGhxf7SKC4oFBU5zgGuJ4dpkHLude9D/AEPdWXUYrb+kx+1HzjubdLnrtOHL7E/Ke+P1S8sx6zRh19RU81Yc1PmDVuHLXLTij+FGfBbDeaW/mEurVJQKBQKBQKBQQM+wLT4aeFH6NpY2QPvtqFr7EH7DQU3CeQ4rCM6l8L0DsX6KGKSPQ2lFATVIwVOpci3NiaCl4G+ms+9vDfltQdCoFAoFAoFBWcQ5k2GhMwUMqMNYvY6CbHT+9uNu/lVeW/BXibNDpo1OX0W+0zE7efXn4fRqnzN0wRxEiKWEesoputjuBfv2I3qVJmaxMqtRSlMtqU32idua1ha6qfEA1JQzoFAoKrOsa8cmEVbWkn0N7Ohz/MUFrQKBQUOYocLL8IUfJOQJlHd4SgeXI1hyx6C/pa+zPtff7vSwzGpx+gt7UezP6fZu4kzkwQo8aiR5ZI4owTZdUhsGY/4QLnbna3fW2J3jeHnTExO0p+AE2j5Yxl7neMELbu2Ykg++uuJNAoFAoFAoFAoOZ8L49Ic3z55NWnXhh1VLH5tu5QTQe3y/iGCZwiGTURfrRug282UCgi4zi7DRuyN0upTY2icj3ECxoJMHEUDwtMvSaFNj8m+q/ktrn3UGvDcT4d3VF6bUxsLwyKPeSthQbcxz+GF9D9JqtfqxO4t61BFBnFnkLQvMNehL3vGwbbwUi5oKmTiHBYhowwnOmQMoMUoXV6JbaxAvffa+9RtWLdV2LNfFvwTtvG3ueE/aDnMkMhwUJaOBF3W976+sRc76RewHdyrzNTltS3BXlEP2/wCDaDDqcX5rPEWtb9OXTv75en/ZjxJLPDKs5LdDYh7b6fA25kWrTo81rxMW7Hj/APUX4dh0t63xRtFuxe/G/C+M3+jL/wBtbH5pPxOcRRxLK2vQ1rWRid/3QLig15dn8Ez6IzJqtfrRum3rYAUFPm/EuB6WMSmYPDLdbRPbWAV8OtsTQW0fEMDQmYdJoDafm31X9i1/woMMHxLBI6ovS6m5aoZFHvJWwoM8fxDBC5R+k1AX6sTuN/NVIoGIzmFsLLPZmjVWupRgTbu0kXrkxExtLtZms7w4zwNx4+PxAy7FQq2GlYiMAsrx6Tqj64N7qVFiLEWqGLHGOvDHRbnzTmvxzHPtdxy3L0gTQhcgsWJkdpGJY3JLOSfdyqxSl0CgUCgUCgUCg55wN9NZ97eG/Lag6FagFR4UACg+0Cg+WoAFB4r9pXDcEsEuJIIliTYjvAI2I99Z82mrk5z1ev8Ah34zn0VeCu017pXnCmRw4WBViB64DMTuSSBU8WKuONoZtf8AiGbW5OPL7o7lzarWF9oFqDzfFcd5svsP/NA+7S16D0YFB9oFB8Kgi3dQc3yPhOATZhNBEiYiPFMY3HkASngFNz9tZ9TjtenqdY5w1aTLSmT149WeU+UvfZVjhNEkg2uNx3hh2lPqNTw5Yy0i0K9RhnDkmk/zHYl1apKBQKBQKBQKDnvA301n3t4b8tqDoVAoFAoFAoFBXcRPGuFmaRNaKhZk5XA3I/CgmwEFVIFhYWHuoNlAoFBV51jGjfChQp6ScIbi+xVjceB6tBaUCgUCgq8nxIaTFKEVejm0kj0iVVtR8+tb3UEaD/p8WU5RYm7L4CUdofxDf3Vir/Rz8P8Abbn7+34vRv8A+Rpot/dTlP8A89nwXtbXnFAoFAoFAoFBz3gb6az728N+W1B0KgUCgUCgUCgr+IMG02GniS2p0Ki/K5oJkCEKoPMKB9goNlAoFBX5pgVkaAs2kxShx5kKwt+NBYUCgUCgrsqy8xPiWLA9LLrA8Oqot/toMeIcEZYTp+cQiRD+8u4+3l76zarFOTH6vWOcecNeizRjyxxezPKfKUnK8YJoY5B6SgkeB7x7jtVmHJGSkXjtVajDOHJak9kpVWqSgUCgUCgUHPeBvprPvbw35bUHQqBQKBQKBQKCq4qmZMHiGRirLGxDDmCORoLDDG6Jf/CP5UG2gUCgo+JFJkwNgdsSCbeGiTnQXlAoFAoKPh1yZcdckgYiwv3DQmw996C8oKPJvksRPB6JPTR+yx64Hqb+dYsH9PLbF749/X5vQ1X9XDTN2+zPnHT5LytrzygUCgUCgUHPuCFtnWe+bYY/7H/Sg6DQKBQKBQKBQQs5ljWCVphqjCksLXuO/aglREaRblYW9XdQZ0CgUFdmuY9E+HXSD0svR38Lqxv/ALaCxoFAoFBAyzGpI+ICrpMcuhjt1jpU3+wign0FJn/ycmHxA9B+jf2JNvwa1Y9T6l6Ze6dp8p/29DR/1KZMPfG8ecf63XdbHnlAoFAoFAoPLY3geJ8TNiExGLgebT0nQTGMMUBCkgeRoMfiV9YZl95b9KB8SvrDMvvLfpQPiV9YZl95b9KB8SvrDMvvLfpQPiV9YZl95b9KB8SvrDMvvLfpQPiV9YZl95b9KDXiOA1dWR8dmLKwsVOJYgjwO1BmOCbbDMMy+8t+lBRyYXDrO8UmYZtHoZk6V8QREWWNZWUNfayNfcAbGgnRZHh2YKubY4sV1hRjDfTYnVbwsL+qgj4HLsNK0wTNMwtFzb4V1SAiOzKRzUCQAnbegY/LsJCGMmb48aCgYDFMxBdlVbgAkbuPVfegx4iy6LBqjSY7NmD6rdHiC1gi6mNiRfbuFye4UFwnBlwCMwzPcX/8S36UH34lfWGZfeW/SgfEr6wzL7y36UGuLgNVLFcdmILG7EYgi5sBc7bmwH2UGz4lfWGZfeW/Sgwm4EVwVbHZiynmDiCR9hFRtWLRtaN4Sre1J4qztLP4lfWGZfeW/SpIsX4MtzzHMh/9lqOxEz0ffiZ3f2jmX3lqOL/J8v6CIR9LNLYk65nMj7m9ix7h3UE2gUCgUCgUCgUCgUCgUCg87PwjAxxTkL0uIa/SlAWVdESlAfA9EPtoMMw4RSWSQmRhHI7SFFVQekOH+D3D87aN7ePltQRpODGPSt8JIkmVo2YRrbQ0ccZAW+zWhU38b7UEr4rEQyQLMRGz9It0BZX6ZZrlvTXWOR7ja+woN/EHD5xQivIoMYcEmNXB1rpYhWNge8c7UFvhIBHGiAkhFVQSbkhQBcnvO1BuoFAoFAoPhNBRwSGeffspcgfgKrrO87teekYqRWOs9WcsrPCJOTKxAI22BtV9OuzFboscvxPSID38j6xUZjaXYneEmuOlAoFAoFAoFAoFAoKnMM5McvRiMuFRZJG1qgRHZlBGo9Y9ViRtsO82BCH8dMJtvLubfNPtfo9BO2wbpU0+OsedgNxlhuqVLsjXOsI2m1pyNJA6xJw7ADvuPEXDQ3G8O9opz141XqEXLuiHn2Spe5B3sDQScz4jeKZohh2c9UIRIoDFtPa/yxubX3Og7crhXjjoGMyJhpGSzMvWW5WMgSnSLm4Y2AF789hcgPRYrNY0R2uCyRGUpcatNib/AIWoKw8Y4UEhi6WZluyMAWUyAhWtZt4nAtz0mgjy8fYMKCDKxZXKqInBOgA8yABqBFr870EluMcKCAelB1FbdE+xXpNZvbsqYnBPcVNBpfjjClSY+kkOrSAI2W4DIpkBI3jBkXrDbcUEjLeLcNMJLMQYoVmkurWCsurZiOtby3oEnFuGWwPSgk6dPRPfXuRHa3bspNvAUE3J84ixUbNFrsNuujIdwCDZgDaxoROyDlamOdlbmQQPPe4qqnKdpbdRMZKRerZKpiw5V7Aljaxve5vV9erBbomZNCViF+ZJNvXyrkzvLsRtCfXHSgUCgUCgUCgUCgUEPGZVBKyPLDHIydlnQMV3B2JG24B9YBoInxZwgZXWCNSmorpULpZ9OpwAO31Rv5DwoPsnDuGMAg6MaBGIx/iChXQWPjpkcfxnxoGE4bwkcSxCFCq2tqAY3BBBJPfdQb91h4UGeI4fwkjSM+HhdpdPSFkDFtOnTquN7aFt4aRQfH4bwZLE4XD3bST8ku+kWXu7ht6tqCwkhVlKlQVI0kEbEeFvCgjjKoNvkY9m1DqjZtTPq9ep2N/Fj40EX4s4Lq/9Lh+qWYfJJsW7RG216DGXhfBsyMcPFdXEmyKLsFZQW261gx595vQbDw5g/wD0sHzhl+bX5w835drzoMsPw/hELMmGgUuAGKxqNQUWAaw3AHjQIcgwilSuGhUqLAiNQQL32NvHegl4XBxxi0aKg22UAchYcvIWoPs+FV7EjcciNiPfR2JmOhJhUZgzC5HK+9HG6gUH/9k=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3392091" y="79772"/>
            <a:ext cx="2007394" cy="1621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prstClr val="white"/>
              </a:solidFill>
              <a:latin typeface="Calibri" panose="020F0502020204030204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" y="2971800"/>
            <a:ext cx="7848599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431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Things for your </a:t>
            </a:r>
            <a:br>
              <a:rPr lang="en-US" dirty="0" smtClean="0"/>
            </a:br>
            <a:r>
              <a:rPr lang="en-US" dirty="0" smtClean="0"/>
              <a:t>Calendar …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881" y="2184095"/>
            <a:ext cx="4283319" cy="2736850"/>
          </a:xfrm>
        </p:spPr>
        <p:txBody>
          <a:bodyPr>
            <a:noAutofit/>
          </a:bodyPr>
          <a:lstStyle/>
          <a:p>
            <a:r>
              <a:rPr lang="en-US" sz="2400" dirty="0" smtClean="0"/>
              <a:t>Next </a:t>
            </a:r>
            <a:r>
              <a:rPr lang="en-US" sz="2400" dirty="0"/>
              <a:t>Formative Assessment will be on Thursday, 10.13 (MI3, MI4)</a:t>
            </a:r>
          </a:p>
          <a:p>
            <a:r>
              <a:rPr lang="en-US" sz="2400" dirty="0"/>
              <a:t>Next Unit Test will be on Wednesday, October 26</a:t>
            </a:r>
            <a:r>
              <a:rPr lang="en-US" sz="2400" baseline="30000" dirty="0"/>
              <a:t>th</a:t>
            </a:r>
            <a:r>
              <a:rPr lang="en-US" sz="2400" dirty="0"/>
              <a:t> (MI1 – MI4)</a:t>
            </a:r>
          </a:p>
          <a:p>
            <a:r>
              <a:rPr lang="en-US" sz="2400" dirty="0"/>
              <a:t>Class Shark Tank Project Week of October 24 – 28</a:t>
            </a:r>
            <a:r>
              <a:rPr lang="en-US" sz="2400" baseline="30000" dirty="0"/>
              <a:t>th</a:t>
            </a: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0920" y="1143000"/>
            <a:ext cx="4124143" cy="4630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884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7865</TotalTime>
  <Words>545</Words>
  <Application>Microsoft Office PowerPoint</Application>
  <PresentationFormat>On-screen Show (4:3)</PresentationFormat>
  <Paragraphs>118</Paragraphs>
  <Slides>33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33</vt:i4>
      </vt:variant>
    </vt:vector>
  </HeadingPairs>
  <TitlesOfParts>
    <vt:vector size="43" baseType="lpstr">
      <vt:lpstr>Arial</vt:lpstr>
      <vt:lpstr>Calibri</vt:lpstr>
      <vt:lpstr>Comic Sans MS</vt:lpstr>
      <vt:lpstr>Constantia</vt:lpstr>
      <vt:lpstr>Times New Roman</vt:lpstr>
      <vt:lpstr>Tw Cen MT</vt:lpstr>
      <vt:lpstr>Wingdings</vt:lpstr>
      <vt:lpstr>Wingdings 2</vt:lpstr>
      <vt:lpstr>Flow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Today’s Standard:</vt:lpstr>
      <vt:lpstr>PowerPoint Presentation</vt:lpstr>
      <vt:lpstr>Essential Question:</vt:lpstr>
      <vt:lpstr>Things for your  Calendar … </vt:lpstr>
      <vt:lpstr>Business Organizations </vt:lpstr>
      <vt:lpstr>Sole Proprietor</vt:lpstr>
      <vt:lpstr>PowerPoint Presentation</vt:lpstr>
      <vt:lpstr>PowerPoint Presentation</vt:lpstr>
      <vt:lpstr>PowerPoint Presentation</vt:lpstr>
      <vt:lpstr>Partnership</vt:lpstr>
      <vt:lpstr>Partnership</vt:lpstr>
      <vt:lpstr>Partnership</vt:lpstr>
      <vt:lpstr>Partnership</vt:lpstr>
      <vt:lpstr>Corporation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GCBE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88343</dc:creator>
  <cp:lastModifiedBy>Patrick Ethington</cp:lastModifiedBy>
  <cp:revision>829</cp:revision>
  <cp:lastPrinted>2016-10-05T13:17:24Z</cp:lastPrinted>
  <dcterms:created xsi:type="dcterms:W3CDTF">2010-02-25T12:57:32Z</dcterms:created>
  <dcterms:modified xsi:type="dcterms:W3CDTF">2016-10-05T16:17:27Z</dcterms:modified>
</cp:coreProperties>
</file>